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65" r:id="rId5"/>
  </p:sldMasterIdLst>
  <p:notesMasterIdLst>
    <p:notesMasterId r:id="rId42"/>
  </p:notesMasterIdLst>
  <p:handoutMasterIdLst>
    <p:handoutMasterId r:id="rId43"/>
  </p:handoutMasterIdLst>
  <p:sldIdLst>
    <p:sldId id="1335" r:id="rId6"/>
    <p:sldId id="1340" r:id="rId7"/>
    <p:sldId id="1339" r:id="rId8"/>
    <p:sldId id="1341" r:id="rId9"/>
    <p:sldId id="1342" r:id="rId10"/>
    <p:sldId id="1343" r:id="rId11"/>
    <p:sldId id="1344" r:id="rId12"/>
    <p:sldId id="1345" r:id="rId13"/>
    <p:sldId id="1346" r:id="rId14"/>
    <p:sldId id="1347" r:id="rId15"/>
    <p:sldId id="1348" r:id="rId16"/>
    <p:sldId id="1349" r:id="rId17"/>
    <p:sldId id="1350" r:id="rId18"/>
    <p:sldId id="1351" r:id="rId19"/>
    <p:sldId id="1352" r:id="rId20"/>
    <p:sldId id="1356" r:id="rId21"/>
    <p:sldId id="1353" r:id="rId22"/>
    <p:sldId id="1354" r:id="rId23"/>
    <p:sldId id="1355" r:id="rId24"/>
    <p:sldId id="1357" r:id="rId25"/>
    <p:sldId id="1358" r:id="rId26"/>
    <p:sldId id="1359" r:id="rId27"/>
    <p:sldId id="1360" r:id="rId28"/>
    <p:sldId id="1361" r:id="rId29"/>
    <p:sldId id="1362" r:id="rId30"/>
    <p:sldId id="1363" r:id="rId31"/>
    <p:sldId id="1364" r:id="rId32"/>
    <p:sldId id="1365" r:id="rId33"/>
    <p:sldId id="1366" r:id="rId34"/>
    <p:sldId id="1367" r:id="rId35"/>
    <p:sldId id="1249" r:id="rId36"/>
    <p:sldId id="1368" r:id="rId37"/>
    <p:sldId id="1369" r:id="rId38"/>
    <p:sldId id="1248" r:id="rId39"/>
    <p:sldId id="1370" r:id="rId40"/>
    <p:sldId id="1338" r:id="rId41"/>
  </p:sldIdLst>
  <p:sldSz cx="9326563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0C8682EF-709C-4DD2-B11B-19E2D910C2A9}">
          <p14:sldIdLst>
            <p14:sldId id="1335"/>
            <p14:sldId id="1340"/>
            <p14:sldId id="1339"/>
            <p14:sldId id="1341"/>
            <p14:sldId id="1342"/>
            <p14:sldId id="1343"/>
            <p14:sldId id="1344"/>
            <p14:sldId id="1345"/>
            <p14:sldId id="1346"/>
            <p14:sldId id="1347"/>
            <p14:sldId id="1348"/>
            <p14:sldId id="1349"/>
            <p14:sldId id="1350"/>
            <p14:sldId id="1351"/>
            <p14:sldId id="1352"/>
            <p14:sldId id="1356"/>
            <p14:sldId id="1353"/>
            <p14:sldId id="1354"/>
            <p14:sldId id="1355"/>
            <p14:sldId id="1357"/>
            <p14:sldId id="1358"/>
            <p14:sldId id="1359"/>
            <p14:sldId id="1360"/>
            <p14:sldId id="1361"/>
            <p14:sldId id="1362"/>
            <p14:sldId id="1363"/>
            <p14:sldId id="1364"/>
            <p14:sldId id="1365"/>
            <p14:sldId id="1366"/>
            <p14:sldId id="1367"/>
            <p14:sldId id="1249"/>
            <p14:sldId id="1368"/>
            <p14:sldId id="1369"/>
            <p14:sldId id="1248"/>
            <p14:sldId id="1370"/>
            <p14:sldId id="13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Enrique Fernandez Guerra" initials="EFG" lastIdx="1" clrIdx="4">
    <p:extLst>
      <p:ext uri="{19B8F6BF-5375-455C-9EA6-DF929625EA0E}">
        <p15:presenceInfo xmlns:p15="http://schemas.microsoft.com/office/powerpoint/2012/main" userId="S-1-5-21-1721254763-462695806-1538882281-36336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005C"/>
    <a:srgbClr val="5F055F"/>
    <a:srgbClr val="FDFDFD"/>
    <a:srgbClr val="5E005E"/>
    <a:srgbClr val="333333"/>
    <a:srgbClr val="3C3C3C"/>
    <a:srgbClr val="000000"/>
    <a:srgbClr val="BE6F20"/>
    <a:srgbClr val="3C230A"/>
    <a:srgbClr val="080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6323" autoAdjust="0"/>
  </p:normalViewPr>
  <p:slideViewPr>
    <p:cSldViewPr>
      <p:cViewPr varScale="1">
        <p:scale>
          <a:sx n="114" d="100"/>
          <a:sy n="114" d="100"/>
        </p:scale>
        <p:origin x="150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422"/>
    </p:cViewPr>
  </p:sorterViewPr>
  <p:notesViewPr>
    <p:cSldViewPr showGuides="1">
      <p:cViewPr varScale="1">
        <p:scale>
          <a:sx n="53" d="100"/>
          <a:sy n="53" d="100"/>
        </p:scale>
        <p:origin x="2654" y="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2/24/2015 6:11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61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427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960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303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67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38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122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649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639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57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042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783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74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71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040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229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767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16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973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206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7665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032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277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7539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2394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048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3E44BDE-2AB0-49D2-8E67-B5D3E7155170}" type="datetime8">
              <a:rPr lang="en-US" smtClean="0">
                <a:solidFill>
                  <a:prstClr val="black"/>
                </a:solidFill>
              </a:rPr>
              <a:t>2/24/2015 6:11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9993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097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647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36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23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970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773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2/24/2015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971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 t="7802" r="25000" b="7802"/>
          <a:stretch/>
        </p:blipFill>
        <p:spPr>
          <a:xfrm>
            <a:off x="0" y="0"/>
            <a:ext cx="9326880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25677"/>
            <a:ext cx="5029200" cy="3566160"/>
          </a:xfrm>
          <a:prstGeom prst="rect">
            <a:avLst/>
          </a:prstGeom>
          <a:solidFill>
            <a:srgbClr val="5C2D91">
              <a:alpha val="91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8" tIns="109719" rIns="137148" bIns="109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6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25677"/>
            <a:ext cx="5029200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75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3954457"/>
            <a:ext cx="5029200" cy="173736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088" y="6241265"/>
            <a:ext cx="1276684" cy="27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514" y="1211287"/>
            <a:ext cx="420624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46113" y="1211287"/>
            <a:ext cx="420624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7315202" cy="2751698"/>
          </a:xfrm>
          <a:noFill/>
        </p:spPr>
        <p:txBody>
          <a:bodyPr tIns="91440" bIns="91440" anchor="t" anchorCtr="0"/>
          <a:lstStyle>
            <a:lvl1pPr>
              <a:defRPr sz="6000" spc="-75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6"/>
            <a:ext cx="7315200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209973"/>
            <a:ext cx="7315201" cy="2751698"/>
          </a:xfrm>
          <a:noFill/>
        </p:spPr>
        <p:txBody>
          <a:bodyPr tIns="91440" bIns="91440" anchor="t" anchorCtr="0"/>
          <a:lstStyle>
            <a:lvl1pPr>
              <a:defRPr lang="en-US" sz="6000" b="0" kern="1200" cap="none" spc="-75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989431"/>
            <a:ext cx="8777288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989431"/>
            <a:ext cx="8768201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989431"/>
            <a:ext cx="8777288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57"/>
            <a:ext cx="6400800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17165"/>
            <a:ext cx="7315200" cy="1837298"/>
          </a:xfrm>
          <a:noFill/>
        </p:spPr>
        <p:txBody>
          <a:bodyPr lIns="146304" tIns="91440" rIns="146304" bIns="91440" anchor="t" anchorCtr="0"/>
          <a:lstStyle>
            <a:lvl1pPr>
              <a:defRPr sz="4800" spc="-75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1" y="6240429"/>
            <a:ext cx="1280587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212849"/>
            <a:ext cx="9326563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976" tIns="34976" rIns="34976" bIns="349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261" fontAlgn="base">
              <a:spcBef>
                <a:spcPct val="0"/>
              </a:spcBef>
              <a:spcAft>
                <a:spcPct val="0"/>
              </a:spcAft>
            </a:pPr>
            <a:endParaRPr lang="en-US" sz="135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60"/>
            <a:ext cx="8777287" cy="2037481"/>
          </a:xfrm>
        </p:spPr>
        <p:txBody>
          <a:bodyPr/>
          <a:lstStyle>
            <a:lvl1pPr marL="0" indent="0"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88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3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84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14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88702" y="6321406"/>
            <a:ext cx="8777288" cy="37625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699124" eaLnBrk="0" hangingPunct="0"/>
            <a:r>
              <a:rPr lang="en-US" sz="52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525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52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8777288" cy="2443746"/>
          </a:xfrm>
          <a:prstGeom prst="rect">
            <a:avLst/>
          </a:prstGeom>
        </p:spPr>
        <p:txBody>
          <a:bodyPr/>
          <a:lstStyle>
            <a:lvl1pPr marL="217856" indent="-21785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8568" indent="-210713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6424" indent="-21785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17851" indent="-17142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89278" indent="-17142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9326564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200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22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 t="7802" r="25000" b="7802"/>
          <a:stretch/>
        </p:blipFill>
        <p:spPr>
          <a:xfrm>
            <a:off x="0" y="0"/>
            <a:ext cx="9326880" cy="69955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088" y="6241265"/>
            <a:ext cx="1276684" cy="27348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25677"/>
            <a:ext cx="5029200" cy="3566160"/>
          </a:xfrm>
          <a:prstGeom prst="rect">
            <a:avLst/>
          </a:prstGeom>
          <a:solidFill>
            <a:srgbClr val="5C2D91">
              <a:alpha val="9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8" tIns="109719" rIns="137148" bIns="109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6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25677"/>
            <a:ext cx="5029200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75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3954457"/>
            <a:ext cx="5029200" cy="173736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1670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5C0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57"/>
            <a:ext cx="6400800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17165"/>
            <a:ext cx="7315200" cy="1837298"/>
          </a:xfrm>
          <a:noFill/>
        </p:spPr>
        <p:txBody>
          <a:bodyPr lIns="146304" tIns="91440" rIns="146304" bIns="91440" anchor="t" anchorCtr="0"/>
          <a:lstStyle>
            <a:lvl1pPr>
              <a:defRPr sz="4800" spc="-75" baseline="0">
                <a:gradFill>
                  <a:gsLst>
                    <a:gs pos="74747">
                      <a:schemeClr val="tx1"/>
                    </a:gs>
                    <a:gs pos="5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1" y="6240429"/>
            <a:ext cx="1280590" cy="27432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6391473" y="6240429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5211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77288" cy="1969770"/>
          </a:xfrm>
        </p:spPr>
        <p:txBody>
          <a:bodyPr lIns="164592" rIns="164592"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171427" indent="0">
              <a:buNone/>
              <a:defRPr/>
            </a:lvl3pPr>
            <a:lvl4pPr marL="342854" indent="0">
              <a:buNone/>
              <a:defRPr/>
            </a:lvl4pPr>
            <a:lvl5pPr marL="51428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3357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77288" cy="2037481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660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1287"/>
            <a:ext cx="420624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46113" y="1211287"/>
            <a:ext cx="420624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819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514" y="1211287"/>
            <a:ext cx="420624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46113" y="1211287"/>
            <a:ext cx="420624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258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77288" cy="1969770"/>
          </a:xfrm>
        </p:spPr>
        <p:txBody>
          <a:bodyPr lIns="164592" rIns="164592"/>
          <a:lstStyle>
            <a:lvl1pPr marL="0" indent="0"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171427" indent="0">
              <a:buNone/>
              <a:defRPr/>
            </a:lvl3pPr>
            <a:lvl4pPr marL="342854" indent="0">
              <a:buNone/>
              <a:defRPr/>
            </a:lvl4pPr>
            <a:lvl5pPr marL="51428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7315202" cy="2751698"/>
          </a:xfrm>
          <a:noFill/>
        </p:spPr>
        <p:txBody>
          <a:bodyPr tIns="91440" bIns="91440" anchor="t" anchorCtr="0"/>
          <a:lstStyle>
            <a:lvl1pPr>
              <a:defRPr sz="6000" spc="-75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6"/>
            <a:ext cx="7315200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7290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209973"/>
            <a:ext cx="7315201" cy="2751698"/>
          </a:xfrm>
          <a:noFill/>
        </p:spPr>
        <p:txBody>
          <a:bodyPr tIns="91440" bIns="91440" anchor="t" anchorCtr="0"/>
          <a:lstStyle>
            <a:lvl1pPr>
              <a:defRPr lang="en-US" sz="6000" b="0" kern="1200" cap="none" spc="-75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2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989431"/>
            <a:ext cx="8777288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86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989431"/>
            <a:ext cx="8768201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430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989431"/>
            <a:ext cx="8777288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43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241429"/>
            <a:ext cx="4206240" cy="1555554"/>
          </a:xfrm>
        </p:spPr>
        <p:txBody>
          <a:bodyPr wrap="square">
            <a:spAutoFit/>
          </a:bodyPr>
          <a:lstStyle>
            <a:lvl1pPr>
              <a:defRPr sz="49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664075" y="0"/>
            <a:ext cx="4662488" cy="6994525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on icon below</a:t>
            </a:r>
            <a:br>
              <a:rPr lang="en-US" dirty="0" smtClean="0"/>
            </a:br>
            <a:r>
              <a:rPr lang="en-US" dirty="0" smtClean="0"/>
              <a:t>to insert a new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379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937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649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9389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152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77288" cy="1969770"/>
          </a:xfrm>
        </p:spPr>
        <p:txBody>
          <a:bodyPr lIns="164592" rIns="164592"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171427" indent="0">
              <a:buNone/>
              <a:defRPr/>
            </a:lvl3pPr>
            <a:lvl4pPr marL="342854" indent="0">
              <a:buNone/>
              <a:defRPr/>
            </a:lvl4pPr>
            <a:lvl5pPr marL="51428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8687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5C0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212849"/>
            <a:ext cx="9326563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976" tIns="34976" rIns="34976" bIns="349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261" fontAlgn="base">
              <a:spcBef>
                <a:spcPct val="0"/>
              </a:spcBef>
              <a:spcAft>
                <a:spcPct val="0"/>
              </a:spcAft>
            </a:pPr>
            <a:endParaRPr lang="en-US" sz="135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60"/>
            <a:ext cx="8777287" cy="2037481"/>
          </a:xfrm>
        </p:spPr>
        <p:txBody>
          <a:bodyPr/>
          <a:lstStyle>
            <a:lvl1pPr marL="0" indent="0"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88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3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84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14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873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5F0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88702" y="6321406"/>
            <a:ext cx="8777288" cy="37625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699124" eaLnBrk="0" hangingPunct="0"/>
            <a:r>
              <a:rPr lang="en-US" sz="52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525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52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2" y="3145040"/>
            <a:ext cx="3288502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488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8777288" cy="2443746"/>
          </a:xfrm>
          <a:prstGeom prst="rect">
            <a:avLst/>
          </a:prstGeom>
        </p:spPr>
        <p:txBody>
          <a:bodyPr/>
          <a:lstStyle>
            <a:lvl1pPr marL="217856" indent="-21785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8568" indent="-210713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6424" indent="-21785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17851" indent="-17142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89278" indent="-17142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9326564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200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30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77288" cy="2037481"/>
          </a:xfrm>
        </p:spPr>
        <p:txBody>
          <a:bodyPr wrap="square"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77288" cy="2037481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420624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46113" y="1211287"/>
            <a:ext cx="420624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1287"/>
            <a:ext cx="420624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46113" y="1211287"/>
            <a:ext cx="420624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209" y="1211287"/>
            <a:ext cx="420624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46113" y="1211287"/>
            <a:ext cx="420624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8" y="295277"/>
            <a:ext cx="877728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38" y="1212854"/>
            <a:ext cx="8777288" cy="20374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6170207" y="3162308"/>
            <a:ext cx="6995160" cy="670543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290" r:id="rId2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994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76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7141" marR="0" indent="-257141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61963" marR="0" indent="-204788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30238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98513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14400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523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256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2987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2720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32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463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195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8926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659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390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121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7854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8" pos="3053" userDrawn="1">
          <p15:clr>
            <a:srgbClr val="5ACBF0"/>
          </p15:clr>
        </p15:guide>
        <p15:guide id="9" pos="3629" userDrawn="1">
          <p15:clr>
            <a:srgbClr val="5ACBF0"/>
          </p15:clr>
        </p15:guide>
        <p15:guide id="11" pos="4205" userDrawn="1">
          <p15:clr>
            <a:srgbClr val="5ACBF0"/>
          </p15:clr>
        </p15:guide>
        <p15:guide id="12" pos="4781" userDrawn="1">
          <p15:clr>
            <a:srgbClr val="5ACBF0"/>
          </p15:clr>
        </p15:guide>
        <p15:guide id="14" pos="5357" userDrawn="1">
          <p15:clr>
            <a:srgbClr val="5ACBF0"/>
          </p15:clr>
        </p15:guide>
        <p15:guide id="15" pos="5702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5587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8" y="295277"/>
            <a:ext cx="877728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38" y="1212854"/>
            <a:ext cx="8777288" cy="20374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6170207" y="3162308"/>
            <a:ext cx="6995160" cy="67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37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1" r:id="rId1"/>
    <p:sldLayoutId id="2147484267" r:id="rId2"/>
    <p:sldLayoutId id="2147484269" r:id="rId3"/>
    <p:sldLayoutId id="2147484271" r:id="rId4"/>
    <p:sldLayoutId id="2147484273" r:id="rId5"/>
    <p:sldLayoutId id="2147484275" r:id="rId6"/>
    <p:sldLayoutId id="2147484276" r:id="rId7"/>
    <p:sldLayoutId id="2147484277" r:id="rId8"/>
    <p:sldLayoutId id="2147484278" r:id="rId9"/>
    <p:sldLayoutId id="2147484279" r:id="rId10"/>
    <p:sldLayoutId id="2147484280" r:id="rId11"/>
    <p:sldLayoutId id="2147484281" r:id="rId12"/>
    <p:sldLayoutId id="2147484282" r:id="rId13"/>
    <p:sldLayoutId id="2147484283" r:id="rId14"/>
    <p:sldLayoutId id="2147484284" r:id="rId15"/>
    <p:sldLayoutId id="2147484285" r:id="rId16"/>
    <p:sldLayoutId id="2147484286" r:id="rId17"/>
    <p:sldLayoutId id="2147484287" r:id="rId18"/>
    <p:sldLayoutId id="2147484288" r:id="rId19"/>
    <p:sldLayoutId id="2147484289" r:id="rId2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994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76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7141" marR="0" indent="-257141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61963" marR="0" indent="-204788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30238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98513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14400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523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256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2987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2720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32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463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195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8926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659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390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121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7854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702">
          <p15:clr>
            <a:srgbClr val="5ACBF0"/>
          </p15:clr>
        </p15:guide>
        <p15:guide id="13" pos="288">
          <p15:clr>
            <a:srgbClr val="C35EA4"/>
          </p15:clr>
        </p15:guide>
        <p15:guide id="14" pos="5587">
          <p15:clr>
            <a:srgbClr val="C35EA4"/>
          </p15:clr>
        </p15:guide>
        <p15:guide id="15" orient="horz" pos="763">
          <p15:clr>
            <a:srgbClr val="5ACBF0"/>
          </p15:clr>
        </p15:guide>
        <p15:guide id="16" orient="horz" pos="1339">
          <p15:clr>
            <a:srgbClr val="5ACBF0"/>
          </p15:clr>
        </p15:guide>
        <p15:guide id="17" orient="horz" pos="1915">
          <p15:clr>
            <a:srgbClr val="5ACBF0"/>
          </p15:clr>
        </p15:guide>
        <p15:guide id="18" orient="horz" pos="2491">
          <p15:clr>
            <a:srgbClr val="5ACBF0"/>
          </p15:clr>
        </p15:guide>
        <p15:guide id="19" orient="horz" pos="3067">
          <p15:clr>
            <a:srgbClr val="5ACBF0"/>
          </p15:clr>
        </p15:guide>
        <p15:guide id="20" orient="horz" pos="3643">
          <p15:clr>
            <a:srgbClr val="5ACBF0"/>
          </p15:clr>
        </p15:guide>
        <p15:guide id="21" orient="horz" pos="4219">
          <p15:clr>
            <a:srgbClr val="5ACBF0"/>
          </p15:clr>
        </p15:guide>
        <p15:guide id="22" orient="horz" pos="302">
          <p15:clr>
            <a:srgbClr val="C35EA4"/>
          </p15:clr>
        </p15:guide>
        <p15:guide id="23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em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eeks.ms/blogs/jsuarez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mailto:javiersuarezruiz@Hotmail.co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geeks.ms/blogs/jsuarez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mailto:javiersuarezruiz@Hotmail.com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em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Javier Suárez Ruiz</a:t>
            </a:r>
          </a:p>
          <a:p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Extendiendo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Xamarin.Forms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.NET Conference 2015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604" name="Picture 6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682" y="3944709"/>
            <a:ext cx="476453" cy="616586"/>
          </a:xfrm>
          <a:prstGeom prst="rect">
            <a:avLst/>
          </a:prstGeom>
        </p:spPr>
      </p:pic>
      <p:sp>
        <p:nvSpPr>
          <p:cNvPr id="9" name="AutoShape 22"/>
          <p:cNvSpPr>
            <a:spLocks noChangeAspect="1" noChangeArrowheads="1" noTextEdit="1"/>
          </p:cNvSpPr>
          <p:nvPr/>
        </p:nvSpPr>
        <p:spPr bwMode="auto">
          <a:xfrm>
            <a:off x="6049963" y="4760913"/>
            <a:ext cx="1855787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Rectangle 24"/>
          <p:cNvSpPr>
            <a:spLocks noChangeArrowheads="1"/>
          </p:cNvSpPr>
          <p:nvPr/>
        </p:nvSpPr>
        <p:spPr bwMode="auto">
          <a:xfrm>
            <a:off x="6743700" y="5815013"/>
            <a:ext cx="231775" cy="19526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Freeform 25"/>
          <p:cNvSpPr>
            <a:spLocks/>
          </p:cNvSpPr>
          <p:nvPr/>
        </p:nvSpPr>
        <p:spPr bwMode="auto">
          <a:xfrm>
            <a:off x="6053138" y="4883150"/>
            <a:ext cx="1616075" cy="965200"/>
          </a:xfrm>
          <a:custGeom>
            <a:avLst/>
            <a:gdLst>
              <a:gd name="T0" fmla="*/ 690 w 690"/>
              <a:gd name="T1" fmla="*/ 389 h 411"/>
              <a:gd name="T2" fmla="*/ 667 w 690"/>
              <a:gd name="T3" fmla="*/ 411 h 411"/>
              <a:gd name="T4" fmla="*/ 22 w 690"/>
              <a:gd name="T5" fmla="*/ 411 h 411"/>
              <a:gd name="T6" fmla="*/ 0 w 690"/>
              <a:gd name="T7" fmla="*/ 389 h 411"/>
              <a:gd name="T8" fmla="*/ 0 w 690"/>
              <a:gd name="T9" fmla="*/ 23 h 411"/>
              <a:gd name="T10" fmla="*/ 22 w 690"/>
              <a:gd name="T11" fmla="*/ 0 h 411"/>
              <a:gd name="T12" fmla="*/ 667 w 690"/>
              <a:gd name="T13" fmla="*/ 0 h 411"/>
              <a:gd name="T14" fmla="*/ 690 w 690"/>
              <a:gd name="T15" fmla="*/ 23 h 411"/>
              <a:gd name="T16" fmla="*/ 690 w 690"/>
              <a:gd name="T17" fmla="*/ 389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0" h="411">
                <a:moveTo>
                  <a:pt x="690" y="389"/>
                </a:moveTo>
                <a:cubicBezTo>
                  <a:pt x="690" y="401"/>
                  <a:pt x="679" y="411"/>
                  <a:pt x="667" y="411"/>
                </a:cubicBezTo>
                <a:cubicBezTo>
                  <a:pt x="22" y="411"/>
                  <a:pt x="22" y="411"/>
                  <a:pt x="22" y="411"/>
                </a:cubicBezTo>
                <a:cubicBezTo>
                  <a:pt x="10" y="411"/>
                  <a:pt x="0" y="401"/>
                  <a:pt x="0" y="389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2" y="0"/>
                </a:cubicBezTo>
                <a:cubicBezTo>
                  <a:pt x="667" y="0"/>
                  <a:pt x="667" y="0"/>
                  <a:pt x="667" y="0"/>
                </a:cubicBezTo>
                <a:cubicBezTo>
                  <a:pt x="679" y="0"/>
                  <a:pt x="690" y="10"/>
                  <a:pt x="690" y="23"/>
                </a:cubicBezTo>
                <a:lnTo>
                  <a:pt x="690" y="389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Freeform 26"/>
          <p:cNvSpPr>
            <a:spLocks/>
          </p:cNvSpPr>
          <p:nvPr/>
        </p:nvSpPr>
        <p:spPr bwMode="auto">
          <a:xfrm>
            <a:off x="6097588" y="4927600"/>
            <a:ext cx="1520825" cy="839787"/>
          </a:xfrm>
          <a:custGeom>
            <a:avLst/>
            <a:gdLst>
              <a:gd name="T0" fmla="*/ 649 w 649"/>
              <a:gd name="T1" fmla="*/ 348 h 358"/>
              <a:gd name="T2" fmla="*/ 640 w 649"/>
              <a:gd name="T3" fmla="*/ 358 h 358"/>
              <a:gd name="T4" fmla="*/ 9 w 649"/>
              <a:gd name="T5" fmla="*/ 358 h 358"/>
              <a:gd name="T6" fmla="*/ 0 w 649"/>
              <a:gd name="T7" fmla="*/ 348 h 358"/>
              <a:gd name="T8" fmla="*/ 0 w 649"/>
              <a:gd name="T9" fmla="*/ 9 h 358"/>
              <a:gd name="T10" fmla="*/ 9 w 649"/>
              <a:gd name="T11" fmla="*/ 0 h 358"/>
              <a:gd name="T12" fmla="*/ 640 w 649"/>
              <a:gd name="T13" fmla="*/ 0 h 358"/>
              <a:gd name="T14" fmla="*/ 649 w 649"/>
              <a:gd name="T15" fmla="*/ 9 h 358"/>
              <a:gd name="T16" fmla="*/ 649 w 649"/>
              <a:gd name="T17" fmla="*/ 348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9" h="358">
                <a:moveTo>
                  <a:pt x="649" y="348"/>
                </a:moveTo>
                <a:cubicBezTo>
                  <a:pt x="649" y="354"/>
                  <a:pt x="645" y="358"/>
                  <a:pt x="640" y="358"/>
                </a:cubicBezTo>
                <a:cubicBezTo>
                  <a:pt x="9" y="358"/>
                  <a:pt x="9" y="358"/>
                  <a:pt x="9" y="358"/>
                </a:cubicBezTo>
                <a:cubicBezTo>
                  <a:pt x="4" y="358"/>
                  <a:pt x="0" y="354"/>
                  <a:pt x="0" y="34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640" y="0"/>
                  <a:pt x="640" y="0"/>
                  <a:pt x="640" y="0"/>
                </a:cubicBezTo>
                <a:cubicBezTo>
                  <a:pt x="645" y="0"/>
                  <a:pt x="649" y="4"/>
                  <a:pt x="649" y="9"/>
                </a:cubicBezTo>
                <a:lnTo>
                  <a:pt x="649" y="348"/>
                </a:lnTo>
                <a:close/>
              </a:path>
            </a:pathLst>
          </a:custGeom>
          <a:solidFill>
            <a:srgbClr val="0072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Rectangle 27"/>
          <p:cNvSpPr>
            <a:spLocks noChangeArrowheads="1"/>
          </p:cNvSpPr>
          <p:nvPr/>
        </p:nvSpPr>
        <p:spPr bwMode="auto">
          <a:xfrm>
            <a:off x="6516688" y="6000750"/>
            <a:ext cx="685800" cy="349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25" name="Freeform 31"/>
          <p:cNvSpPr>
            <a:spLocks/>
          </p:cNvSpPr>
          <p:nvPr/>
        </p:nvSpPr>
        <p:spPr bwMode="auto">
          <a:xfrm>
            <a:off x="6634163" y="4873625"/>
            <a:ext cx="450850" cy="11112"/>
          </a:xfrm>
          <a:custGeom>
            <a:avLst/>
            <a:gdLst>
              <a:gd name="T0" fmla="*/ 284 w 284"/>
              <a:gd name="T1" fmla="*/ 7 h 7"/>
              <a:gd name="T2" fmla="*/ 0 w 284"/>
              <a:gd name="T3" fmla="*/ 7 h 7"/>
              <a:gd name="T4" fmla="*/ 7 w 284"/>
              <a:gd name="T5" fmla="*/ 0 h 7"/>
              <a:gd name="T6" fmla="*/ 277 w 284"/>
              <a:gd name="T7" fmla="*/ 0 h 7"/>
              <a:gd name="T8" fmla="*/ 284 w 284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4" h="7">
                <a:moveTo>
                  <a:pt x="284" y="7"/>
                </a:moveTo>
                <a:lnTo>
                  <a:pt x="0" y="7"/>
                </a:lnTo>
                <a:lnTo>
                  <a:pt x="7" y="0"/>
                </a:lnTo>
                <a:lnTo>
                  <a:pt x="277" y="0"/>
                </a:lnTo>
                <a:lnTo>
                  <a:pt x="284" y="7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5" name="Rectangle 41"/>
          <p:cNvSpPr>
            <a:spLocks noChangeArrowheads="1"/>
          </p:cNvSpPr>
          <p:nvPr/>
        </p:nvSpPr>
        <p:spPr bwMode="auto">
          <a:xfrm>
            <a:off x="7586663" y="5902325"/>
            <a:ext cx="317500" cy="127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6" name="Freeform 42"/>
          <p:cNvSpPr>
            <a:spLocks/>
          </p:cNvSpPr>
          <p:nvPr/>
        </p:nvSpPr>
        <p:spPr bwMode="auto">
          <a:xfrm>
            <a:off x="7254875" y="5894388"/>
            <a:ext cx="649287" cy="7937"/>
          </a:xfrm>
          <a:custGeom>
            <a:avLst/>
            <a:gdLst>
              <a:gd name="T0" fmla="*/ 406 w 409"/>
              <a:gd name="T1" fmla="*/ 0 h 5"/>
              <a:gd name="T2" fmla="*/ 3 w 409"/>
              <a:gd name="T3" fmla="*/ 0 h 5"/>
              <a:gd name="T4" fmla="*/ 0 w 409"/>
              <a:gd name="T5" fmla="*/ 5 h 5"/>
              <a:gd name="T6" fmla="*/ 409 w 409"/>
              <a:gd name="T7" fmla="*/ 5 h 5"/>
              <a:gd name="T8" fmla="*/ 406 w 409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9" h="5">
                <a:moveTo>
                  <a:pt x="406" y="0"/>
                </a:moveTo>
                <a:lnTo>
                  <a:pt x="3" y="0"/>
                </a:lnTo>
                <a:lnTo>
                  <a:pt x="0" y="5"/>
                </a:lnTo>
                <a:lnTo>
                  <a:pt x="409" y="5"/>
                </a:lnTo>
                <a:lnTo>
                  <a:pt x="406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7" name="Freeform 43"/>
          <p:cNvSpPr>
            <a:spLocks/>
          </p:cNvSpPr>
          <p:nvPr/>
        </p:nvSpPr>
        <p:spPr bwMode="auto">
          <a:xfrm>
            <a:off x="7254875" y="5894388"/>
            <a:ext cx="334962" cy="7937"/>
          </a:xfrm>
          <a:custGeom>
            <a:avLst/>
            <a:gdLst>
              <a:gd name="T0" fmla="*/ 211 w 211"/>
              <a:gd name="T1" fmla="*/ 0 h 5"/>
              <a:gd name="T2" fmla="*/ 3 w 211"/>
              <a:gd name="T3" fmla="*/ 0 h 5"/>
              <a:gd name="T4" fmla="*/ 0 w 211"/>
              <a:gd name="T5" fmla="*/ 5 h 5"/>
              <a:gd name="T6" fmla="*/ 211 w 211"/>
              <a:gd name="T7" fmla="*/ 5 h 5"/>
              <a:gd name="T8" fmla="*/ 211 w 211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5">
                <a:moveTo>
                  <a:pt x="211" y="0"/>
                </a:moveTo>
                <a:lnTo>
                  <a:pt x="3" y="0"/>
                </a:lnTo>
                <a:lnTo>
                  <a:pt x="0" y="5"/>
                </a:lnTo>
                <a:lnTo>
                  <a:pt x="211" y="5"/>
                </a:lnTo>
                <a:lnTo>
                  <a:pt x="211" y="0"/>
                </a:lnTo>
                <a:close/>
              </a:path>
            </a:pathLst>
          </a:custGeom>
          <a:solidFill>
            <a:srgbClr val="757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8" name="Freeform 44"/>
          <p:cNvSpPr>
            <a:spLocks/>
          </p:cNvSpPr>
          <p:nvPr/>
        </p:nvSpPr>
        <p:spPr bwMode="auto">
          <a:xfrm>
            <a:off x="7254875" y="6029325"/>
            <a:ext cx="649287" cy="6350"/>
          </a:xfrm>
          <a:custGeom>
            <a:avLst/>
            <a:gdLst>
              <a:gd name="T0" fmla="*/ 3 w 409"/>
              <a:gd name="T1" fmla="*/ 4 h 4"/>
              <a:gd name="T2" fmla="*/ 406 w 409"/>
              <a:gd name="T3" fmla="*/ 4 h 4"/>
              <a:gd name="T4" fmla="*/ 409 w 409"/>
              <a:gd name="T5" fmla="*/ 0 h 4"/>
              <a:gd name="T6" fmla="*/ 0 w 409"/>
              <a:gd name="T7" fmla="*/ 0 h 4"/>
              <a:gd name="T8" fmla="*/ 3 w 409"/>
              <a:gd name="T9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9" h="4">
                <a:moveTo>
                  <a:pt x="3" y="4"/>
                </a:moveTo>
                <a:lnTo>
                  <a:pt x="406" y="4"/>
                </a:lnTo>
                <a:lnTo>
                  <a:pt x="409" y="0"/>
                </a:lnTo>
                <a:lnTo>
                  <a:pt x="0" y="0"/>
                </a:lnTo>
                <a:lnTo>
                  <a:pt x="3" y="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9" name="Oval 45"/>
          <p:cNvSpPr>
            <a:spLocks noChangeArrowheads="1"/>
          </p:cNvSpPr>
          <p:nvPr/>
        </p:nvSpPr>
        <p:spPr bwMode="auto">
          <a:xfrm>
            <a:off x="7823200" y="5946775"/>
            <a:ext cx="33337" cy="317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0" name="Freeform 46"/>
          <p:cNvSpPr>
            <a:spLocks/>
          </p:cNvSpPr>
          <p:nvPr/>
        </p:nvSpPr>
        <p:spPr bwMode="auto">
          <a:xfrm>
            <a:off x="7827963" y="5951538"/>
            <a:ext cx="23812" cy="23812"/>
          </a:xfrm>
          <a:custGeom>
            <a:avLst/>
            <a:gdLst>
              <a:gd name="T0" fmla="*/ 7 w 10"/>
              <a:gd name="T1" fmla="*/ 2 h 10"/>
              <a:gd name="T2" fmla="*/ 10 w 10"/>
              <a:gd name="T3" fmla="*/ 1 h 10"/>
              <a:gd name="T4" fmla="*/ 5 w 10"/>
              <a:gd name="T5" fmla="*/ 1 h 10"/>
              <a:gd name="T6" fmla="*/ 0 w 10"/>
              <a:gd name="T7" fmla="*/ 1 h 10"/>
              <a:gd name="T8" fmla="*/ 4 w 10"/>
              <a:gd name="T9" fmla="*/ 2 h 10"/>
              <a:gd name="T10" fmla="*/ 0 w 10"/>
              <a:gd name="T11" fmla="*/ 10 h 10"/>
              <a:gd name="T12" fmla="*/ 5 w 10"/>
              <a:gd name="T13" fmla="*/ 4 h 10"/>
              <a:gd name="T14" fmla="*/ 10 w 10"/>
              <a:gd name="T15" fmla="*/ 10 h 10"/>
              <a:gd name="T16" fmla="*/ 7 w 10"/>
              <a:gd name="T17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" h="10">
                <a:moveTo>
                  <a:pt x="7" y="2"/>
                </a:moveTo>
                <a:cubicBezTo>
                  <a:pt x="8" y="2"/>
                  <a:pt x="9" y="1"/>
                  <a:pt x="10" y="1"/>
                </a:cubicBezTo>
                <a:cubicBezTo>
                  <a:pt x="9" y="0"/>
                  <a:pt x="7" y="0"/>
                  <a:pt x="5" y="1"/>
                </a:cubicBezTo>
                <a:cubicBezTo>
                  <a:pt x="4" y="0"/>
                  <a:pt x="2" y="0"/>
                  <a:pt x="0" y="1"/>
                </a:cubicBezTo>
                <a:cubicBezTo>
                  <a:pt x="2" y="1"/>
                  <a:pt x="3" y="2"/>
                  <a:pt x="4" y="2"/>
                </a:cubicBezTo>
                <a:cubicBezTo>
                  <a:pt x="2" y="4"/>
                  <a:pt x="1" y="6"/>
                  <a:pt x="0" y="10"/>
                </a:cubicBezTo>
                <a:cubicBezTo>
                  <a:pt x="0" y="10"/>
                  <a:pt x="2" y="7"/>
                  <a:pt x="5" y="4"/>
                </a:cubicBezTo>
                <a:cubicBezTo>
                  <a:pt x="8" y="7"/>
                  <a:pt x="10" y="10"/>
                  <a:pt x="10" y="10"/>
                </a:cubicBezTo>
                <a:cubicBezTo>
                  <a:pt x="10" y="6"/>
                  <a:pt x="9" y="4"/>
                  <a:pt x="7" y="2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1" name="Freeform 47"/>
          <p:cNvSpPr>
            <a:spLocks/>
          </p:cNvSpPr>
          <p:nvPr/>
        </p:nvSpPr>
        <p:spPr bwMode="auto">
          <a:xfrm>
            <a:off x="7254875" y="5902325"/>
            <a:ext cx="334962" cy="127000"/>
          </a:xfrm>
          <a:custGeom>
            <a:avLst/>
            <a:gdLst>
              <a:gd name="T0" fmla="*/ 0 w 211"/>
              <a:gd name="T1" fmla="*/ 0 h 80"/>
              <a:gd name="T2" fmla="*/ 0 w 211"/>
              <a:gd name="T3" fmla="*/ 32 h 80"/>
              <a:gd name="T4" fmla="*/ 4 w 211"/>
              <a:gd name="T5" fmla="*/ 37 h 80"/>
              <a:gd name="T6" fmla="*/ 4 w 211"/>
              <a:gd name="T7" fmla="*/ 43 h 80"/>
              <a:gd name="T8" fmla="*/ 0 w 211"/>
              <a:gd name="T9" fmla="*/ 47 h 80"/>
              <a:gd name="T10" fmla="*/ 0 w 211"/>
              <a:gd name="T11" fmla="*/ 80 h 80"/>
              <a:gd name="T12" fmla="*/ 211 w 211"/>
              <a:gd name="T13" fmla="*/ 80 h 80"/>
              <a:gd name="T14" fmla="*/ 211 w 211"/>
              <a:gd name="T15" fmla="*/ 0 h 80"/>
              <a:gd name="T16" fmla="*/ 0 w 211"/>
              <a:gd name="T17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1" h="80">
                <a:moveTo>
                  <a:pt x="0" y="0"/>
                </a:moveTo>
                <a:lnTo>
                  <a:pt x="0" y="32"/>
                </a:lnTo>
                <a:lnTo>
                  <a:pt x="4" y="37"/>
                </a:lnTo>
                <a:lnTo>
                  <a:pt x="4" y="43"/>
                </a:lnTo>
                <a:lnTo>
                  <a:pt x="0" y="47"/>
                </a:lnTo>
                <a:lnTo>
                  <a:pt x="0" y="80"/>
                </a:lnTo>
                <a:lnTo>
                  <a:pt x="211" y="80"/>
                </a:lnTo>
                <a:lnTo>
                  <a:pt x="211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2" name="Freeform 48"/>
          <p:cNvSpPr>
            <a:spLocks/>
          </p:cNvSpPr>
          <p:nvPr/>
        </p:nvSpPr>
        <p:spPr bwMode="auto">
          <a:xfrm>
            <a:off x="7254875" y="5972175"/>
            <a:ext cx="334962" cy="4762"/>
          </a:xfrm>
          <a:custGeom>
            <a:avLst/>
            <a:gdLst>
              <a:gd name="T0" fmla="*/ 211 w 211"/>
              <a:gd name="T1" fmla="*/ 0 h 3"/>
              <a:gd name="T2" fmla="*/ 1 w 211"/>
              <a:gd name="T3" fmla="*/ 0 h 3"/>
              <a:gd name="T4" fmla="*/ 0 w 211"/>
              <a:gd name="T5" fmla="*/ 3 h 3"/>
              <a:gd name="T6" fmla="*/ 211 w 211"/>
              <a:gd name="T7" fmla="*/ 3 h 3"/>
              <a:gd name="T8" fmla="*/ 211 w 211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3">
                <a:moveTo>
                  <a:pt x="211" y="0"/>
                </a:moveTo>
                <a:lnTo>
                  <a:pt x="1" y="0"/>
                </a:lnTo>
                <a:lnTo>
                  <a:pt x="0" y="3"/>
                </a:lnTo>
                <a:lnTo>
                  <a:pt x="211" y="3"/>
                </a:lnTo>
                <a:lnTo>
                  <a:pt x="211" y="0"/>
                </a:ln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3" name="Freeform 49"/>
          <p:cNvSpPr>
            <a:spLocks/>
          </p:cNvSpPr>
          <p:nvPr/>
        </p:nvSpPr>
        <p:spPr bwMode="auto">
          <a:xfrm>
            <a:off x="7254875" y="5953125"/>
            <a:ext cx="334962" cy="7937"/>
          </a:xfrm>
          <a:custGeom>
            <a:avLst/>
            <a:gdLst>
              <a:gd name="T0" fmla="*/ 211 w 211"/>
              <a:gd name="T1" fmla="*/ 0 h 5"/>
              <a:gd name="T2" fmla="*/ 0 w 211"/>
              <a:gd name="T3" fmla="*/ 0 h 5"/>
              <a:gd name="T4" fmla="*/ 1 w 211"/>
              <a:gd name="T5" fmla="*/ 5 h 5"/>
              <a:gd name="T6" fmla="*/ 211 w 211"/>
              <a:gd name="T7" fmla="*/ 5 h 5"/>
              <a:gd name="T8" fmla="*/ 211 w 211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5">
                <a:moveTo>
                  <a:pt x="211" y="0"/>
                </a:moveTo>
                <a:lnTo>
                  <a:pt x="0" y="0"/>
                </a:lnTo>
                <a:lnTo>
                  <a:pt x="1" y="5"/>
                </a:lnTo>
                <a:lnTo>
                  <a:pt x="211" y="5"/>
                </a:lnTo>
                <a:lnTo>
                  <a:pt x="21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4" name="Rectangle 50"/>
          <p:cNvSpPr>
            <a:spLocks noChangeArrowheads="1"/>
          </p:cNvSpPr>
          <p:nvPr/>
        </p:nvSpPr>
        <p:spPr bwMode="auto">
          <a:xfrm>
            <a:off x="7256463" y="5961063"/>
            <a:ext cx="333375" cy="11112"/>
          </a:xfrm>
          <a:prstGeom prst="rect">
            <a:avLst/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03" name="Rectangle 53"/>
          <p:cNvSpPr>
            <a:spLocks noChangeArrowheads="1"/>
          </p:cNvSpPr>
          <p:nvPr/>
        </p:nvSpPr>
        <p:spPr bwMode="auto">
          <a:xfrm>
            <a:off x="7281863" y="5962650"/>
            <a:ext cx="4762" cy="79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1230" name="Group 1229"/>
          <p:cNvGrpSpPr/>
          <p:nvPr/>
        </p:nvGrpSpPr>
        <p:grpSpPr>
          <a:xfrm>
            <a:off x="6097662" y="5079184"/>
            <a:ext cx="1448769" cy="528183"/>
            <a:chOff x="6097662" y="5079184"/>
            <a:chExt cx="1448769" cy="528183"/>
          </a:xfrm>
        </p:grpSpPr>
        <p:pic>
          <p:nvPicPr>
            <p:cNvPr id="1026" name="Picture 2" descr="https://www.desarrollaconmicrosoft.com/areas/dotnetspain2015/content/images/ALM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7662" y="5100424"/>
              <a:ext cx="289551" cy="289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www.desarrollaconmicrosoft.com/areas/dotnetspain2015/content/images/web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6527" y="5454710"/>
              <a:ext cx="196267" cy="138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www.desarrollaconmicrosoft.com/areas/dotnetspain2015/content/images/clouds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6547" y="5434194"/>
              <a:ext cx="215671" cy="150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www.desarrollaconmicrosoft.com/areas/dotnetspain2015/content/images/data.png"/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6888" y="5454710"/>
              <a:ext cx="167910" cy="143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www.desarrollaconmicrosoft.com/areas/dotnetspain2015/content/images/male.png"/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8671" y="5418562"/>
              <a:ext cx="111940" cy="188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s://www.desarrollaconmicrosoft.com/areas/dotnetspain2015/content/images/apps.png"/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2850" y="5154544"/>
              <a:ext cx="183581" cy="208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s://www.desarrollaconmicrosoft.com/areas/dotnetspain2015/content/images/games.png"/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2472" y="5137133"/>
              <a:ext cx="107462" cy="209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https://www.desarrollaconmicrosoft.com/areas/dotnetspain2015/content/images/iot.png"/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8912" y="5148008"/>
              <a:ext cx="202238" cy="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https://www.desarrollaconmicrosoft.com/areas/dotnetspain2015/content/images/languages.png"/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445" y="5375986"/>
              <a:ext cx="179103" cy="208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https://www.desarrollaconmicrosoft.com/areas/dotnetspain2015/content/images/kids.png"/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213" y="5079184"/>
              <a:ext cx="289551" cy="286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2" name="Group 65"/>
          <p:cNvGrpSpPr>
            <a:grpSpLocks noChangeAspect="1"/>
          </p:cNvGrpSpPr>
          <p:nvPr/>
        </p:nvGrpSpPr>
        <p:grpSpPr bwMode="auto">
          <a:xfrm>
            <a:off x="7905750" y="3744913"/>
            <a:ext cx="1169988" cy="2290762"/>
            <a:chOff x="4980" y="2359"/>
            <a:chExt cx="737" cy="1443"/>
          </a:xfrm>
        </p:grpSpPr>
        <p:sp>
          <p:nvSpPr>
            <p:cNvPr id="1063" name="AutoShape 64"/>
            <p:cNvSpPr>
              <a:spLocks noChangeAspect="1" noChangeArrowheads="1" noTextEdit="1"/>
            </p:cNvSpPr>
            <p:nvPr/>
          </p:nvSpPr>
          <p:spPr bwMode="auto">
            <a:xfrm>
              <a:off x="4980" y="2359"/>
              <a:ext cx="737" cy="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4" name="Freeform 66"/>
            <p:cNvSpPr>
              <a:spLocks/>
            </p:cNvSpPr>
            <p:nvPr/>
          </p:nvSpPr>
          <p:spPr bwMode="auto">
            <a:xfrm>
              <a:off x="5201" y="2515"/>
              <a:ext cx="119" cy="120"/>
            </a:xfrm>
            <a:custGeom>
              <a:avLst/>
              <a:gdLst>
                <a:gd name="T0" fmla="*/ 74 w 81"/>
                <a:gd name="T1" fmla="*/ 33 h 81"/>
                <a:gd name="T2" fmla="*/ 74 w 81"/>
                <a:gd name="T3" fmla="*/ 7 h 81"/>
                <a:gd name="T4" fmla="*/ 74 w 81"/>
                <a:gd name="T5" fmla="*/ 7 h 81"/>
                <a:gd name="T6" fmla="*/ 48 w 81"/>
                <a:gd name="T7" fmla="*/ 7 h 81"/>
                <a:gd name="T8" fmla="*/ 7 w 81"/>
                <a:gd name="T9" fmla="*/ 48 h 81"/>
                <a:gd name="T10" fmla="*/ 7 w 81"/>
                <a:gd name="T11" fmla="*/ 74 h 81"/>
                <a:gd name="T12" fmla="*/ 7 w 81"/>
                <a:gd name="T13" fmla="*/ 74 h 81"/>
                <a:gd name="T14" fmla="*/ 33 w 81"/>
                <a:gd name="T15" fmla="*/ 74 h 81"/>
                <a:gd name="T16" fmla="*/ 74 w 81"/>
                <a:gd name="T17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81">
                  <a:moveTo>
                    <a:pt x="74" y="33"/>
                  </a:moveTo>
                  <a:cubicBezTo>
                    <a:pt x="81" y="26"/>
                    <a:pt x="81" y="14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67" y="0"/>
                    <a:pt x="55" y="0"/>
                    <a:pt x="48" y="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0" y="56"/>
                    <a:pt x="0" y="67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4" y="81"/>
                    <a:pt x="25" y="81"/>
                    <a:pt x="33" y="74"/>
                  </a:cubicBezTo>
                  <a:lnTo>
                    <a:pt x="74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5" name="Freeform 67"/>
            <p:cNvSpPr>
              <a:spLocks/>
            </p:cNvSpPr>
            <p:nvPr/>
          </p:nvSpPr>
          <p:spPr bwMode="auto">
            <a:xfrm>
              <a:off x="5061" y="2543"/>
              <a:ext cx="203" cy="394"/>
            </a:xfrm>
            <a:custGeom>
              <a:avLst/>
              <a:gdLst>
                <a:gd name="T0" fmla="*/ 0 w 137"/>
                <a:gd name="T1" fmla="*/ 69 h 267"/>
                <a:gd name="T2" fmla="*/ 69 w 137"/>
                <a:gd name="T3" fmla="*/ 0 h 267"/>
                <a:gd name="T4" fmla="*/ 69 w 137"/>
                <a:gd name="T5" fmla="*/ 0 h 267"/>
                <a:gd name="T6" fmla="*/ 137 w 137"/>
                <a:gd name="T7" fmla="*/ 69 h 267"/>
                <a:gd name="T8" fmla="*/ 137 w 137"/>
                <a:gd name="T9" fmla="*/ 198 h 267"/>
                <a:gd name="T10" fmla="*/ 69 w 137"/>
                <a:gd name="T11" fmla="*/ 267 h 267"/>
                <a:gd name="T12" fmla="*/ 69 w 137"/>
                <a:gd name="T13" fmla="*/ 267 h 267"/>
                <a:gd name="T14" fmla="*/ 0 w 137"/>
                <a:gd name="T15" fmla="*/ 198 h 267"/>
                <a:gd name="T16" fmla="*/ 0 w 137"/>
                <a:gd name="T17" fmla="*/ 6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267">
                  <a:moveTo>
                    <a:pt x="0" y="69"/>
                  </a:moveTo>
                  <a:cubicBezTo>
                    <a:pt x="0" y="31"/>
                    <a:pt x="31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7" y="0"/>
                    <a:pt x="137" y="31"/>
                    <a:pt x="137" y="69"/>
                  </a:cubicBezTo>
                  <a:cubicBezTo>
                    <a:pt x="137" y="198"/>
                    <a:pt x="137" y="198"/>
                    <a:pt x="137" y="198"/>
                  </a:cubicBezTo>
                  <a:cubicBezTo>
                    <a:pt x="137" y="236"/>
                    <a:pt x="107" y="267"/>
                    <a:pt x="69" y="267"/>
                  </a:cubicBezTo>
                  <a:cubicBezTo>
                    <a:pt x="69" y="267"/>
                    <a:pt x="69" y="267"/>
                    <a:pt x="69" y="267"/>
                  </a:cubicBezTo>
                  <a:cubicBezTo>
                    <a:pt x="31" y="267"/>
                    <a:pt x="0" y="236"/>
                    <a:pt x="0" y="198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6" name="Freeform 68"/>
            <p:cNvSpPr>
              <a:spLocks/>
            </p:cNvSpPr>
            <p:nvPr/>
          </p:nvSpPr>
          <p:spPr bwMode="auto">
            <a:xfrm>
              <a:off x="5051" y="2470"/>
              <a:ext cx="213" cy="295"/>
            </a:xfrm>
            <a:custGeom>
              <a:avLst/>
              <a:gdLst>
                <a:gd name="T0" fmla="*/ 144 w 144"/>
                <a:gd name="T1" fmla="*/ 182 h 200"/>
                <a:gd name="T2" fmla="*/ 144 w 144"/>
                <a:gd name="T3" fmla="*/ 0 h 200"/>
                <a:gd name="T4" fmla="*/ 0 w 144"/>
                <a:gd name="T5" fmla="*/ 120 h 200"/>
                <a:gd name="T6" fmla="*/ 144 w 144"/>
                <a:gd name="T7" fmla="*/ 18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200">
                  <a:moveTo>
                    <a:pt x="144" y="182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65" y="0"/>
                    <a:pt x="0" y="41"/>
                    <a:pt x="0" y="120"/>
                  </a:cubicBezTo>
                  <a:cubicBezTo>
                    <a:pt x="0" y="200"/>
                    <a:pt x="65" y="182"/>
                    <a:pt x="144" y="1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7" name="Freeform 69"/>
            <p:cNvSpPr>
              <a:spLocks/>
            </p:cNvSpPr>
            <p:nvPr/>
          </p:nvSpPr>
          <p:spPr bwMode="auto">
            <a:xfrm>
              <a:off x="5061" y="2709"/>
              <a:ext cx="203" cy="392"/>
            </a:xfrm>
            <a:custGeom>
              <a:avLst/>
              <a:gdLst>
                <a:gd name="T0" fmla="*/ 0 w 137"/>
                <a:gd name="T1" fmla="*/ 68 h 266"/>
                <a:gd name="T2" fmla="*/ 68 w 137"/>
                <a:gd name="T3" fmla="*/ 0 h 266"/>
                <a:gd name="T4" fmla="*/ 68 w 137"/>
                <a:gd name="T5" fmla="*/ 0 h 266"/>
                <a:gd name="T6" fmla="*/ 137 w 137"/>
                <a:gd name="T7" fmla="*/ 68 h 266"/>
                <a:gd name="T8" fmla="*/ 137 w 137"/>
                <a:gd name="T9" fmla="*/ 197 h 266"/>
                <a:gd name="T10" fmla="*/ 68 w 137"/>
                <a:gd name="T11" fmla="*/ 266 h 266"/>
                <a:gd name="T12" fmla="*/ 68 w 137"/>
                <a:gd name="T13" fmla="*/ 266 h 266"/>
                <a:gd name="T14" fmla="*/ 0 w 137"/>
                <a:gd name="T15" fmla="*/ 197 h 266"/>
                <a:gd name="T16" fmla="*/ 0 w 137"/>
                <a:gd name="T17" fmla="*/ 6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266">
                  <a:moveTo>
                    <a:pt x="0" y="68"/>
                  </a:moveTo>
                  <a:cubicBezTo>
                    <a:pt x="0" y="30"/>
                    <a:pt x="30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06" y="0"/>
                    <a:pt x="137" y="30"/>
                    <a:pt x="137" y="68"/>
                  </a:cubicBezTo>
                  <a:cubicBezTo>
                    <a:pt x="137" y="197"/>
                    <a:pt x="137" y="197"/>
                    <a:pt x="137" y="197"/>
                  </a:cubicBezTo>
                  <a:cubicBezTo>
                    <a:pt x="137" y="235"/>
                    <a:pt x="106" y="266"/>
                    <a:pt x="68" y="266"/>
                  </a:cubicBezTo>
                  <a:cubicBezTo>
                    <a:pt x="68" y="266"/>
                    <a:pt x="68" y="266"/>
                    <a:pt x="68" y="266"/>
                  </a:cubicBezTo>
                  <a:cubicBezTo>
                    <a:pt x="30" y="266"/>
                    <a:pt x="0" y="235"/>
                    <a:pt x="0" y="197"/>
                  </a:cubicBez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8" name="Rectangle 70"/>
            <p:cNvSpPr>
              <a:spLocks noChangeArrowheads="1"/>
            </p:cNvSpPr>
            <p:nvPr/>
          </p:nvSpPr>
          <p:spPr bwMode="auto">
            <a:xfrm>
              <a:off x="5039" y="2591"/>
              <a:ext cx="247" cy="112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9" name="Freeform 71"/>
            <p:cNvSpPr>
              <a:spLocks/>
            </p:cNvSpPr>
            <p:nvPr/>
          </p:nvSpPr>
          <p:spPr bwMode="auto">
            <a:xfrm>
              <a:off x="5073" y="3384"/>
              <a:ext cx="243" cy="418"/>
            </a:xfrm>
            <a:custGeom>
              <a:avLst/>
              <a:gdLst>
                <a:gd name="T0" fmla="*/ 15 w 164"/>
                <a:gd name="T1" fmla="*/ 253 h 283"/>
                <a:gd name="T2" fmla="*/ 35 w 164"/>
                <a:gd name="T3" fmla="*/ 253 h 283"/>
                <a:gd name="T4" fmla="*/ 96 w 164"/>
                <a:gd name="T5" fmla="*/ 215 h 283"/>
                <a:gd name="T6" fmla="*/ 108 w 164"/>
                <a:gd name="T7" fmla="*/ 217 h 283"/>
                <a:gd name="T8" fmla="*/ 94 w 164"/>
                <a:gd name="T9" fmla="*/ 175 h 283"/>
                <a:gd name="T10" fmla="*/ 94 w 164"/>
                <a:gd name="T11" fmla="*/ 34 h 283"/>
                <a:gd name="T12" fmla="*/ 129 w 164"/>
                <a:gd name="T13" fmla="*/ 0 h 283"/>
                <a:gd name="T14" fmla="*/ 164 w 164"/>
                <a:gd name="T15" fmla="*/ 34 h 283"/>
                <a:gd name="T16" fmla="*/ 164 w 164"/>
                <a:gd name="T17" fmla="*/ 283 h 283"/>
                <a:gd name="T18" fmla="*/ 0 w 164"/>
                <a:gd name="T19" fmla="*/ 283 h 283"/>
                <a:gd name="T20" fmla="*/ 0 w 164"/>
                <a:gd name="T21" fmla="*/ 268 h 283"/>
                <a:gd name="T22" fmla="*/ 15 w 164"/>
                <a:gd name="T23" fmla="*/ 25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283">
                  <a:moveTo>
                    <a:pt x="15" y="253"/>
                  </a:moveTo>
                  <a:cubicBezTo>
                    <a:pt x="35" y="253"/>
                    <a:pt x="35" y="253"/>
                    <a:pt x="35" y="253"/>
                  </a:cubicBezTo>
                  <a:cubicBezTo>
                    <a:pt x="46" y="231"/>
                    <a:pt x="69" y="215"/>
                    <a:pt x="96" y="215"/>
                  </a:cubicBezTo>
                  <a:cubicBezTo>
                    <a:pt x="100" y="215"/>
                    <a:pt x="104" y="216"/>
                    <a:pt x="108" y="217"/>
                  </a:cubicBezTo>
                  <a:cubicBezTo>
                    <a:pt x="100" y="205"/>
                    <a:pt x="94" y="191"/>
                    <a:pt x="94" y="175"/>
                  </a:cubicBezTo>
                  <a:cubicBezTo>
                    <a:pt x="94" y="175"/>
                    <a:pt x="94" y="34"/>
                    <a:pt x="94" y="34"/>
                  </a:cubicBezTo>
                  <a:cubicBezTo>
                    <a:pt x="94" y="15"/>
                    <a:pt x="110" y="0"/>
                    <a:pt x="129" y="0"/>
                  </a:cubicBezTo>
                  <a:cubicBezTo>
                    <a:pt x="148" y="0"/>
                    <a:pt x="164" y="15"/>
                    <a:pt x="164" y="34"/>
                  </a:cubicBezTo>
                  <a:cubicBezTo>
                    <a:pt x="164" y="283"/>
                    <a:pt x="164" y="283"/>
                    <a:pt x="164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0"/>
                    <a:pt x="7" y="253"/>
                    <a:pt x="15" y="2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0" name="Freeform 72"/>
            <p:cNvSpPr>
              <a:spLocks/>
            </p:cNvSpPr>
            <p:nvPr/>
          </p:nvSpPr>
          <p:spPr bwMode="auto">
            <a:xfrm>
              <a:off x="5224" y="3384"/>
              <a:ext cx="243" cy="418"/>
            </a:xfrm>
            <a:custGeom>
              <a:avLst/>
              <a:gdLst>
                <a:gd name="T0" fmla="*/ 15 w 164"/>
                <a:gd name="T1" fmla="*/ 253 h 283"/>
                <a:gd name="T2" fmla="*/ 35 w 164"/>
                <a:gd name="T3" fmla="*/ 253 h 283"/>
                <a:gd name="T4" fmla="*/ 96 w 164"/>
                <a:gd name="T5" fmla="*/ 215 h 283"/>
                <a:gd name="T6" fmla="*/ 108 w 164"/>
                <a:gd name="T7" fmla="*/ 217 h 283"/>
                <a:gd name="T8" fmla="*/ 94 w 164"/>
                <a:gd name="T9" fmla="*/ 175 h 283"/>
                <a:gd name="T10" fmla="*/ 94 w 164"/>
                <a:gd name="T11" fmla="*/ 34 h 283"/>
                <a:gd name="T12" fmla="*/ 129 w 164"/>
                <a:gd name="T13" fmla="*/ 0 h 283"/>
                <a:gd name="T14" fmla="*/ 164 w 164"/>
                <a:gd name="T15" fmla="*/ 34 h 283"/>
                <a:gd name="T16" fmla="*/ 164 w 164"/>
                <a:gd name="T17" fmla="*/ 283 h 283"/>
                <a:gd name="T18" fmla="*/ 0 w 164"/>
                <a:gd name="T19" fmla="*/ 283 h 283"/>
                <a:gd name="T20" fmla="*/ 0 w 164"/>
                <a:gd name="T21" fmla="*/ 268 h 283"/>
                <a:gd name="T22" fmla="*/ 15 w 164"/>
                <a:gd name="T23" fmla="*/ 25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283">
                  <a:moveTo>
                    <a:pt x="15" y="253"/>
                  </a:moveTo>
                  <a:cubicBezTo>
                    <a:pt x="35" y="253"/>
                    <a:pt x="35" y="253"/>
                    <a:pt x="35" y="253"/>
                  </a:cubicBezTo>
                  <a:cubicBezTo>
                    <a:pt x="46" y="231"/>
                    <a:pt x="69" y="215"/>
                    <a:pt x="96" y="215"/>
                  </a:cubicBezTo>
                  <a:cubicBezTo>
                    <a:pt x="100" y="215"/>
                    <a:pt x="104" y="216"/>
                    <a:pt x="108" y="217"/>
                  </a:cubicBezTo>
                  <a:cubicBezTo>
                    <a:pt x="99" y="205"/>
                    <a:pt x="94" y="191"/>
                    <a:pt x="94" y="175"/>
                  </a:cubicBezTo>
                  <a:cubicBezTo>
                    <a:pt x="94" y="175"/>
                    <a:pt x="94" y="34"/>
                    <a:pt x="94" y="34"/>
                  </a:cubicBezTo>
                  <a:cubicBezTo>
                    <a:pt x="94" y="15"/>
                    <a:pt x="110" y="0"/>
                    <a:pt x="129" y="0"/>
                  </a:cubicBezTo>
                  <a:cubicBezTo>
                    <a:pt x="148" y="0"/>
                    <a:pt x="164" y="15"/>
                    <a:pt x="164" y="34"/>
                  </a:cubicBezTo>
                  <a:cubicBezTo>
                    <a:pt x="164" y="283"/>
                    <a:pt x="164" y="283"/>
                    <a:pt x="164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0"/>
                    <a:pt x="7" y="253"/>
                    <a:pt x="15" y="25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1" name="Freeform 73"/>
            <p:cNvSpPr>
              <a:spLocks/>
            </p:cNvSpPr>
            <p:nvPr/>
          </p:nvSpPr>
          <p:spPr bwMode="auto">
            <a:xfrm>
              <a:off x="5084" y="2918"/>
              <a:ext cx="473" cy="670"/>
            </a:xfrm>
            <a:custGeom>
              <a:avLst/>
              <a:gdLst>
                <a:gd name="T0" fmla="*/ 0 w 320"/>
                <a:gd name="T1" fmla="*/ 294 h 454"/>
                <a:gd name="T2" fmla="*/ 160 w 320"/>
                <a:gd name="T3" fmla="*/ 454 h 454"/>
                <a:gd name="T4" fmla="*/ 160 w 320"/>
                <a:gd name="T5" fmla="*/ 454 h 454"/>
                <a:gd name="T6" fmla="*/ 320 w 320"/>
                <a:gd name="T7" fmla="*/ 294 h 454"/>
                <a:gd name="T8" fmla="*/ 320 w 320"/>
                <a:gd name="T9" fmla="*/ 160 h 454"/>
                <a:gd name="T10" fmla="*/ 160 w 320"/>
                <a:gd name="T11" fmla="*/ 0 h 454"/>
                <a:gd name="T12" fmla="*/ 160 w 320"/>
                <a:gd name="T13" fmla="*/ 0 h 454"/>
                <a:gd name="T14" fmla="*/ 0 w 320"/>
                <a:gd name="T15" fmla="*/ 160 h 454"/>
                <a:gd name="T16" fmla="*/ 0 w 320"/>
                <a:gd name="T17" fmla="*/ 29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454">
                  <a:moveTo>
                    <a:pt x="0" y="294"/>
                  </a:moveTo>
                  <a:cubicBezTo>
                    <a:pt x="0" y="383"/>
                    <a:pt x="71" y="454"/>
                    <a:pt x="160" y="454"/>
                  </a:cubicBezTo>
                  <a:cubicBezTo>
                    <a:pt x="160" y="454"/>
                    <a:pt x="160" y="454"/>
                    <a:pt x="160" y="454"/>
                  </a:cubicBezTo>
                  <a:cubicBezTo>
                    <a:pt x="248" y="454"/>
                    <a:pt x="320" y="383"/>
                    <a:pt x="320" y="294"/>
                  </a:cubicBezTo>
                  <a:cubicBezTo>
                    <a:pt x="320" y="160"/>
                    <a:pt x="320" y="160"/>
                    <a:pt x="320" y="160"/>
                  </a:cubicBezTo>
                  <a:cubicBezTo>
                    <a:pt x="320" y="72"/>
                    <a:pt x="248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71" y="0"/>
                    <a:pt x="0" y="72"/>
                    <a:pt x="0" y="160"/>
                  </a:cubicBezTo>
                  <a:lnTo>
                    <a:pt x="0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2" name="Oval 74"/>
            <p:cNvSpPr>
              <a:spLocks noChangeArrowheads="1"/>
            </p:cNvSpPr>
            <p:nvPr/>
          </p:nvSpPr>
          <p:spPr bwMode="auto">
            <a:xfrm>
              <a:off x="5295" y="3232"/>
              <a:ext cx="21" cy="2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3" name="Oval 75"/>
            <p:cNvSpPr>
              <a:spLocks noChangeArrowheads="1"/>
            </p:cNvSpPr>
            <p:nvPr/>
          </p:nvSpPr>
          <p:spPr bwMode="auto">
            <a:xfrm>
              <a:off x="5121" y="3232"/>
              <a:ext cx="22" cy="2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4" name="Oval 76"/>
            <p:cNvSpPr>
              <a:spLocks noChangeArrowheads="1"/>
            </p:cNvSpPr>
            <p:nvPr/>
          </p:nvSpPr>
          <p:spPr bwMode="auto">
            <a:xfrm>
              <a:off x="5258" y="3483"/>
              <a:ext cx="22" cy="2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5" name="Freeform 77"/>
            <p:cNvSpPr>
              <a:spLocks/>
            </p:cNvSpPr>
            <p:nvPr/>
          </p:nvSpPr>
          <p:spPr bwMode="auto">
            <a:xfrm>
              <a:off x="5357" y="3517"/>
              <a:ext cx="110" cy="173"/>
            </a:xfrm>
            <a:custGeom>
              <a:avLst/>
              <a:gdLst>
                <a:gd name="T0" fmla="*/ 6 w 110"/>
                <a:gd name="T1" fmla="*/ 68 h 173"/>
                <a:gd name="T2" fmla="*/ 110 w 110"/>
                <a:gd name="T3" fmla="*/ 173 h 173"/>
                <a:gd name="T4" fmla="*/ 110 w 110"/>
                <a:gd name="T5" fmla="*/ 0 h 173"/>
                <a:gd name="T6" fmla="*/ 0 w 110"/>
                <a:gd name="T7" fmla="*/ 36 h 173"/>
                <a:gd name="T8" fmla="*/ 6 w 110"/>
                <a:gd name="T9" fmla="*/ 6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73">
                  <a:moveTo>
                    <a:pt x="6" y="68"/>
                  </a:moveTo>
                  <a:lnTo>
                    <a:pt x="110" y="173"/>
                  </a:lnTo>
                  <a:lnTo>
                    <a:pt x="110" y="0"/>
                  </a:lnTo>
                  <a:lnTo>
                    <a:pt x="0" y="36"/>
                  </a:lnTo>
                  <a:lnTo>
                    <a:pt x="6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6" name="Freeform 78"/>
            <p:cNvSpPr>
              <a:spLocks/>
            </p:cNvSpPr>
            <p:nvPr/>
          </p:nvSpPr>
          <p:spPr bwMode="auto">
            <a:xfrm>
              <a:off x="5340" y="2955"/>
              <a:ext cx="51" cy="40"/>
            </a:xfrm>
            <a:custGeom>
              <a:avLst/>
              <a:gdLst>
                <a:gd name="T0" fmla="*/ 40 w 51"/>
                <a:gd name="T1" fmla="*/ 0 h 40"/>
                <a:gd name="T2" fmla="*/ 0 w 51"/>
                <a:gd name="T3" fmla="*/ 40 h 40"/>
                <a:gd name="T4" fmla="*/ 51 w 51"/>
                <a:gd name="T5" fmla="*/ 40 h 40"/>
                <a:gd name="T6" fmla="*/ 40 w 51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40">
                  <a:moveTo>
                    <a:pt x="40" y="0"/>
                  </a:moveTo>
                  <a:lnTo>
                    <a:pt x="0" y="40"/>
                  </a:lnTo>
                  <a:lnTo>
                    <a:pt x="51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7" name="Rectangle 79"/>
            <p:cNvSpPr>
              <a:spLocks noChangeArrowheads="1"/>
            </p:cNvSpPr>
            <p:nvPr/>
          </p:nvSpPr>
          <p:spPr bwMode="auto">
            <a:xfrm>
              <a:off x="5323" y="2893"/>
              <a:ext cx="165" cy="1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8" name="Freeform 80"/>
            <p:cNvSpPr>
              <a:spLocks/>
            </p:cNvSpPr>
            <p:nvPr/>
          </p:nvSpPr>
          <p:spPr bwMode="auto">
            <a:xfrm>
              <a:off x="5351" y="2979"/>
              <a:ext cx="82" cy="65"/>
            </a:xfrm>
            <a:custGeom>
              <a:avLst/>
              <a:gdLst>
                <a:gd name="T0" fmla="*/ 64 w 82"/>
                <a:gd name="T1" fmla="*/ 0 h 65"/>
                <a:gd name="T2" fmla="*/ 0 w 82"/>
                <a:gd name="T3" fmla="*/ 65 h 65"/>
                <a:gd name="T4" fmla="*/ 82 w 82"/>
                <a:gd name="T5" fmla="*/ 65 h 65"/>
                <a:gd name="T6" fmla="*/ 64 w 82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65">
                  <a:moveTo>
                    <a:pt x="64" y="0"/>
                  </a:moveTo>
                  <a:lnTo>
                    <a:pt x="0" y="65"/>
                  </a:lnTo>
                  <a:lnTo>
                    <a:pt x="82" y="6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9" name="Freeform 81"/>
            <p:cNvSpPr>
              <a:spLocks/>
            </p:cNvSpPr>
            <p:nvPr/>
          </p:nvSpPr>
          <p:spPr bwMode="auto">
            <a:xfrm>
              <a:off x="5365" y="3070"/>
              <a:ext cx="192" cy="217"/>
            </a:xfrm>
            <a:custGeom>
              <a:avLst/>
              <a:gdLst>
                <a:gd name="T0" fmla="*/ 192 w 192"/>
                <a:gd name="T1" fmla="*/ 0 h 217"/>
                <a:gd name="T2" fmla="*/ 0 w 192"/>
                <a:gd name="T3" fmla="*/ 0 h 217"/>
                <a:gd name="T4" fmla="*/ 192 w 192"/>
                <a:gd name="T5" fmla="*/ 217 h 217"/>
                <a:gd name="T6" fmla="*/ 192 w 192"/>
                <a:gd name="T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17">
                  <a:moveTo>
                    <a:pt x="192" y="0"/>
                  </a:moveTo>
                  <a:lnTo>
                    <a:pt x="0" y="0"/>
                  </a:lnTo>
                  <a:lnTo>
                    <a:pt x="192" y="217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0" name="Freeform 82"/>
            <p:cNvSpPr>
              <a:spLocks/>
            </p:cNvSpPr>
            <p:nvPr/>
          </p:nvSpPr>
          <p:spPr bwMode="auto">
            <a:xfrm>
              <a:off x="5406" y="2543"/>
              <a:ext cx="204" cy="394"/>
            </a:xfrm>
            <a:custGeom>
              <a:avLst/>
              <a:gdLst>
                <a:gd name="T0" fmla="*/ 0 w 138"/>
                <a:gd name="T1" fmla="*/ 69 h 267"/>
                <a:gd name="T2" fmla="*/ 69 w 138"/>
                <a:gd name="T3" fmla="*/ 0 h 267"/>
                <a:gd name="T4" fmla="*/ 69 w 138"/>
                <a:gd name="T5" fmla="*/ 0 h 267"/>
                <a:gd name="T6" fmla="*/ 138 w 138"/>
                <a:gd name="T7" fmla="*/ 69 h 267"/>
                <a:gd name="T8" fmla="*/ 138 w 138"/>
                <a:gd name="T9" fmla="*/ 198 h 267"/>
                <a:gd name="T10" fmla="*/ 69 w 138"/>
                <a:gd name="T11" fmla="*/ 267 h 267"/>
                <a:gd name="T12" fmla="*/ 69 w 138"/>
                <a:gd name="T13" fmla="*/ 267 h 267"/>
                <a:gd name="T14" fmla="*/ 0 w 138"/>
                <a:gd name="T15" fmla="*/ 198 h 267"/>
                <a:gd name="T16" fmla="*/ 0 w 138"/>
                <a:gd name="T17" fmla="*/ 6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267">
                  <a:moveTo>
                    <a:pt x="0" y="69"/>
                  </a:moveTo>
                  <a:cubicBezTo>
                    <a:pt x="0" y="31"/>
                    <a:pt x="31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198"/>
                    <a:pt x="138" y="198"/>
                    <a:pt x="138" y="198"/>
                  </a:cubicBezTo>
                  <a:cubicBezTo>
                    <a:pt x="138" y="236"/>
                    <a:pt x="107" y="267"/>
                    <a:pt x="69" y="267"/>
                  </a:cubicBezTo>
                  <a:cubicBezTo>
                    <a:pt x="69" y="267"/>
                    <a:pt x="69" y="267"/>
                    <a:pt x="69" y="267"/>
                  </a:cubicBezTo>
                  <a:cubicBezTo>
                    <a:pt x="31" y="267"/>
                    <a:pt x="0" y="236"/>
                    <a:pt x="0" y="198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1" name="Freeform 83"/>
            <p:cNvSpPr>
              <a:spLocks/>
            </p:cNvSpPr>
            <p:nvPr/>
          </p:nvSpPr>
          <p:spPr bwMode="auto">
            <a:xfrm>
              <a:off x="5397" y="2434"/>
              <a:ext cx="213" cy="331"/>
            </a:xfrm>
            <a:custGeom>
              <a:avLst/>
              <a:gdLst>
                <a:gd name="T0" fmla="*/ 144 w 144"/>
                <a:gd name="T1" fmla="*/ 206 h 224"/>
                <a:gd name="T2" fmla="*/ 144 w 144"/>
                <a:gd name="T3" fmla="*/ 0 h 224"/>
                <a:gd name="T4" fmla="*/ 0 w 144"/>
                <a:gd name="T5" fmla="*/ 144 h 224"/>
                <a:gd name="T6" fmla="*/ 144 w 144"/>
                <a:gd name="T7" fmla="*/ 20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224">
                  <a:moveTo>
                    <a:pt x="144" y="206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64" y="0"/>
                    <a:pt x="0" y="65"/>
                    <a:pt x="0" y="144"/>
                  </a:cubicBezTo>
                  <a:cubicBezTo>
                    <a:pt x="0" y="224"/>
                    <a:pt x="64" y="206"/>
                    <a:pt x="144" y="20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2" name="Freeform 84"/>
            <p:cNvSpPr>
              <a:spLocks/>
            </p:cNvSpPr>
            <p:nvPr/>
          </p:nvSpPr>
          <p:spPr bwMode="auto">
            <a:xfrm>
              <a:off x="5562" y="2361"/>
              <a:ext cx="48" cy="135"/>
            </a:xfrm>
            <a:custGeom>
              <a:avLst/>
              <a:gdLst>
                <a:gd name="T0" fmla="*/ 16 w 33"/>
                <a:gd name="T1" fmla="*/ 92 h 92"/>
                <a:gd name="T2" fmla="*/ 0 w 33"/>
                <a:gd name="T3" fmla="*/ 76 h 92"/>
                <a:gd name="T4" fmla="*/ 0 w 33"/>
                <a:gd name="T5" fmla="*/ 17 h 92"/>
                <a:gd name="T6" fmla="*/ 16 w 33"/>
                <a:gd name="T7" fmla="*/ 0 h 92"/>
                <a:gd name="T8" fmla="*/ 16 w 33"/>
                <a:gd name="T9" fmla="*/ 0 h 92"/>
                <a:gd name="T10" fmla="*/ 33 w 33"/>
                <a:gd name="T11" fmla="*/ 17 h 92"/>
                <a:gd name="T12" fmla="*/ 33 w 33"/>
                <a:gd name="T13" fmla="*/ 76 h 92"/>
                <a:gd name="T14" fmla="*/ 16 w 33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2">
                  <a:moveTo>
                    <a:pt x="16" y="92"/>
                  </a:moveTo>
                  <a:cubicBezTo>
                    <a:pt x="7" y="92"/>
                    <a:pt x="0" y="85"/>
                    <a:pt x="0" y="7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3" y="8"/>
                    <a:pt x="33" y="17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3" y="85"/>
                    <a:pt x="25" y="92"/>
                    <a:pt x="16" y="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3" name="Freeform 85"/>
            <p:cNvSpPr>
              <a:spLocks/>
            </p:cNvSpPr>
            <p:nvPr/>
          </p:nvSpPr>
          <p:spPr bwMode="auto">
            <a:xfrm>
              <a:off x="5479" y="2365"/>
              <a:ext cx="115" cy="114"/>
            </a:xfrm>
            <a:custGeom>
              <a:avLst/>
              <a:gdLst>
                <a:gd name="T0" fmla="*/ 6 w 78"/>
                <a:gd name="T1" fmla="*/ 6 h 77"/>
                <a:gd name="T2" fmla="*/ 30 w 78"/>
                <a:gd name="T3" fmla="*/ 6 h 77"/>
                <a:gd name="T4" fmla="*/ 71 w 78"/>
                <a:gd name="T5" fmla="*/ 48 h 77"/>
                <a:gd name="T6" fmla="*/ 71 w 78"/>
                <a:gd name="T7" fmla="*/ 71 h 77"/>
                <a:gd name="T8" fmla="*/ 71 w 78"/>
                <a:gd name="T9" fmla="*/ 71 h 77"/>
                <a:gd name="T10" fmla="*/ 48 w 78"/>
                <a:gd name="T11" fmla="*/ 71 h 77"/>
                <a:gd name="T12" fmla="*/ 6 w 78"/>
                <a:gd name="T13" fmla="*/ 29 h 77"/>
                <a:gd name="T14" fmla="*/ 6 w 78"/>
                <a:gd name="T15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77">
                  <a:moveTo>
                    <a:pt x="6" y="6"/>
                  </a:moveTo>
                  <a:cubicBezTo>
                    <a:pt x="13" y="0"/>
                    <a:pt x="23" y="0"/>
                    <a:pt x="30" y="6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8" y="54"/>
                    <a:pt x="78" y="65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5" y="77"/>
                    <a:pt x="55" y="77"/>
                    <a:pt x="48" y="71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2"/>
                    <a:pt x="6" y="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4" name="Freeform 86"/>
            <p:cNvSpPr>
              <a:spLocks/>
            </p:cNvSpPr>
            <p:nvPr/>
          </p:nvSpPr>
          <p:spPr bwMode="auto">
            <a:xfrm>
              <a:off x="5431" y="2399"/>
              <a:ext cx="114" cy="113"/>
            </a:xfrm>
            <a:custGeom>
              <a:avLst/>
              <a:gdLst>
                <a:gd name="T0" fmla="*/ 6 w 77"/>
                <a:gd name="T1" fmla="*/ 6 h 77"/>
                <a:gd name="T2" fmla="*/ 29 w 77"/>
                <a:gd name="T3" fmla="*/ 6 h 77"/>
                <a:gd name="T4" fmla="*/ 71 w 77"/>
                <a:gd name="T5" fmla="*/ 48 h 77"/>
                <a:gd name="T6" fmla="*/ 71 w 77"/>
                <a:gd name="T7" fmla="*/ 71 h 77"/>
                <a:gd name="T8" fmla="*/ 71 w 77"/>
                <a:gd name="T9" fmla="*/ 71 h 77"/>
                <a:gd name="T10" fmla="*/ 48 w 77"/>
                <a:gd name="T11" fmla="*/ 71 h 77"/>
                <a:gd name="T12" fmla="*/ 6 w 77"/>
                <a:gd name="T13" fmla="*/ 29 h 77"/>
                <a:gd name="T14" fmla="*/ 6 w 77"/>
                <a:gd name="T15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77">
                  <a:moveTo>
                    <a:pt x="6" y="6"/>
                  </a:moveTo>
                  <a:cubicBezTo>
                    <a:pt x="12" y="0"/>
                    <a:pt x="23" y="0"/>
                    <a:pt x="29" y="6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7" y="54"/>
                    <a:pt x="77" y="64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5" y="77"/>
                    <a:pt x="54" y="77"/>
                    <a:pt x="48" y="71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2"/>
                    <a:pt x="6" y="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5" name="Freeform 87"/>
            <p:cNvSpPr>
              <a:spLocks/>
            </p:cNvSpPr>
            <p:nvPr/>
          </p:nvSpPr>
          <p:spPr bwMode="auto">
            <a:xfrm>
              <a:off x="5409" y="2456"/>
              <a:ext cx="116" cy="114"/>
            </a:xfrm>
            <a:custGeom>
              <a:avLst/>
              <a:gdLst>
                <a:gd name="T0" fmla="*/ 6 w 78"/>
                <a:gd name="T1" fmla="*/ 6 h 77"/>
                <a:gd name="T2" fmla="*/ 30 w 78"/>
                <a:gd name="T3" fmla="*/ 6 h 77"/>
                <a:gd name="T4" fmla="*/ 71 w 78"/>
                <a:gd name="T5" fmla="*/ 48 h 77"/>
                <a:gd name="T6" fmla="*/ 71 w 78"/>
                <a:gd name="T7" fmla="*/ 71 h 77"/>
                <a:gd name="T8" fmla="*/ 71 w 78"/>
                <a:gd name="T9" fmla="*/ 71 h 77"/>
                <a:gd name="T10" fmla="*/ 48 w 78"/>
                <a:gd name="T11" fmla="*/ 71 h 77"/>
                <a:gd name="T12" fmla="*/ 6 w 78"/>
                <a:gd name="T13" fmla="*/ 29 h 77"/>
                <a:gd name="T14" fmla="*/ 6 w 78"/>
                <a:gd name="T15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77">
                  <a:moveTo>
                    <a:pt x="6" y="6"/>
                  </a:moveTo>
                  <a:cubicBezTo>
                    <a:pt x="13" y="0"/>
                    <a:pt x="23" y="0"/>
                    <a:pt x="30" y="6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8" y="54"/>
                    <a:pt x="78" y="65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5" y="77"/>
                    <a:pt x="55" y="77"/>
                    <a:pt x="48" y="71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6" name="Rectangle 88"/>
            <p:cNvSpPr>
              <a:spLocks noChangeArrowheads="1"/>
            </p:cNvSpPr>
            <p:nvPr/>
          </p:nvSpPr>
          <p:spPr bwMode="auto">
            <a:xfrm>
              <a:off x="5384" y="2591"/>
              <a:ext cx="249" cy="11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7" name="Freeform 89"/>
            <p:cNvSpPr>
              <a:spLocks/>
            </p:cNvSpPr>
            <p:nvPr/>
          </p:nvSpPr>
          <p:spPr bwMode="auto">
            <a:xfrm>
              <a:off x="5406" y="2709"/>
              <a:ext cx="204" cy="392"/>
            </a:xfrm>
            <a:custGeom>
              <a:avLst/>
              <a:gdLst>
                <a:gd name="T0" fmla="*/ 0 w 138"/>
                <a:gd name="T1" fmla="*/ 68 h 266"/>
                <a:gd name="T2" fmla="*/ 69 w 138"/>
                <a:gd name="T3" fmla="*/ 0 h 266"/>
                <a:gd name="T4" fmla="*/ 69 w 138"/>
                <a:gd name="T5" fmla="*/ 0 h 266"/>
                <a:gd name="T6" fmla="*/ 138 w 138"/>
                <a:gd name="T7" fmla="*/ 68 h 266"/>
                <a:gd name="T8" fmla="*/ 138 w 138"/>
                <a:gd name="T9" fmla="*/ 197 h 266"/>
                <a:gd name="T10" fmla="*/ 69 w 138"/>
                <a:gd name="T11" fmla="*/ 266 h 266"/>
                <a:gd name="T12" fmla="*/ 69 w 138"/>
                <a:gd name="T13" fmla="*/ 266 h 266"/>
                <a:gd name="T14" fmla="*/ 0 w 138"/>
                <a:gd name="T15" fmla="*/ 197 h 266"/>
                <a:gd name="T16" fmla="*/ 0 w 138"/>
                <a:gd name="T17" fmla="*/ 6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266">
                  <a:moveTo>
                    <a:pt x="0" y="68"/>
                  </a:moveTo>
                  <a:cubicBezTo>
                    <a:pt x="0" y="30"/>
                    <a:pt x="31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97"/>
                    <a:pt x="138" y="197"/>
                    <a:pt x="138" y="197"/>
                  </a:cubicBezTo>
                  <a:cubicBezTo>
                    <a:pt x="138" y="235"/>
                    <a:pt x="107" y="266"/>
                    <a:pt x="69" y="266"/>
                  </a:cubicBezTo>
                  <a:cubicBezTo>
                    <a:pt x="69" y="266"/>
                    <a:pt x="69" y="266"/>
                    <a:pt x="69" y="266"/>
                  </a:cubicBezTo>
                  <a:cubicBezTo>
                    <a:pt x="31" y="266"/>
                    <a:pt x="0" y="235"/>
                    <a:pt x="0" y="197"/>
                  </a:cubicBezTo>
                  <a:lnTo>
                    <a:pt x="0" y="6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8" name="Freeform 90"/>
            <p:cNvSpPr>
              <a:spLocks/>
            </p:cNvSpPr>
            <p:nvPr/>
          </p:nvSpPr>
          <p:spPr bwMode="auto">
            <a:xfrm>
              <a:off x="5533" y="2898"/>
              <a:ext cx="40" cy="63"/>
            </a:xfrm>
            <a:custGeom>
              <a:avLst/>
              <a:gdLst>
                <a:gd name="T0" fmla="*/ 0 w 27"/>
                <a:gd name="T1" fmla="*/ 13 h 43"/>
                <a:gd name="T2" fmla="*/ 13 w 27"/>
                <a:gd name="T3" fmla="*/ 0 h 43"/>
                <a:gd name="T4" fmla="*/ 13 w 27"/>
                <a:gd name="T5" fmla="*/ 0 h 43"/>
                <a:gd name="T6" fmla="*/ 27 w 27"/>
                <a:gd name="T7" fmla="*/ 13 h 43"/>
                <a:gd name="T8" fmla="*/ 27 w 27"/>
                <a:gd name="T9" fmla="*/ 29 h 43"/>
                <a:gd name="T10" fmla="*/ 13 w 27"/>
                <a:gd name="T11" fmla="*/ 43 h 43"/>
                <a:gd name="T12" fmla="*/ 13 w 27"/>
                <a:gd name="T13" fmla="*/ 43 h 43"/>
                <a:gd name="T14" fmla="*/ 0 w 27"/>
                <a:gd name="T15" fmla="*/ 29 h 43"/>
                <a:gd name="T16" fmla="*/ 0 w 27"/>
                <a:gd name="T1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3">
                  <a:moveTo>
                    <a:pt x="0" y="13"/>
                  </a:moveTo>
                  <a:cubicBezTo>
                    <a:pt x="0" y="6"/>
                    <a:pt x="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0"/>
                    <a:pt x="27" y="6"/>
                    <a:pt x="27" y="13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7"/>
                    <a:pt x="21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6" y="43"/>
                    <a:pt x="0" y="37"/>
                    <a:pt x="0" y="29"/>
                  </a:cubicBezTo>
                  <a:lnTo>
                    <a:pt x="0" y="13"/>
                  </a:lnTo>
                  <a:close/>
                </a:path>
              </a:pathLst>
            </a:custGeom>
            <a:noFill/>
            <a:ln w="34925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9" name="Freeform 91"/>
            <p:cNvSpPr>
              <a:spLocks/>
            </p:cNvSpPr>
            <p:nvPr/>
          </p:nvSpPr>
          <p:spPr bwMode="auto">
            <a:xfrm>
              <a:off x="5533" y="2797"/>
              <a:ext cx="40" cy="65"/>
            </a:xfrm>
            <a:custGeom>
              <a:avLst/>
              <a:gdLst>
                <a:gd name="T0" fmla="*/ 0 w 27"/>
                <a:gd name="T1" fmla="*/ 14 h 44"/>
                <a:gd name="T2" fmla="*/ 13 w 27"/>
                <a:gd name="T3" fmla="*/ 0 h 44"/>
                <a:gd name="T4" fmla="*/ 13 w 27"/>
                <a:gd name="T5" fmla="*/ 0 h 44"/>
                <a:gd name="T6" fmla="*/ 27 w 27"/>
                <a:gd name="T7" fmla="*/ 14 h 44"/>
                <a:gd name="T8" fmla="*/ 27 w 27"/>
                <a:gd name="T9" fmla="*/ 30 h 44"/>
                <a:gd name="T10" fmla="*/ 13 w 27"/>
                <a:gd name="T11" fmla="*/ 44 h 44"/>
                <a:gd name="T12" fmla="*/ 13 w 27"/>
                <a:gd name="T13" fmla="*/ 44 h 44"/>
                <a:gd name="T14" fmla="*/ 0 w 27"/>
                <a:gd name="T15" fmla="*/ 30 h 44"/>
                <a:gd name="T16" fmla="*/ 0 w 27"/>
                <a:gd name="T17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4">
                  <a:moveTo>
                    <a:pt x="0" y="14"/>
                  </a:moveTo>
                  <a:cubicBezTo>
                    <a:pt x="0" y="6"/>
                    <a:pt x="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8"/>
                    <a:pt x="21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6" y="44"/>
                    <a:pt x="0" y="38"/>
                    <a:pt x="0" y="30"/>
                  </a:cubicBezTo>
                  <a:lnTo>
                    <a:pt x="0" y="14"/>
                  </a:lnTo>
                  <a:close/>
                </a:path>
              </a:pathLst>
            </a:custGeom>
            <a:noFill/>
            <a:ln w="34925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0" name="Line 92"/>
            <p:cNvSpPr>
              <a:spLocks noChangeShapeType="1"/>
            </p:cNvSpPr>
            <p:nvPr/>
          </p:nvSpPr>
          <p:spPr bwMode="auto">
            <a:xfrm flipV="1">
              <a:off x="5553" y="2850"/>
              <a:ext cx="0" cy="59"/>
            </a:xfrm>
            <a:prstGeom prst="line">
              <a:avLst/>
            </a:prstGeom>
            <a:noFill/>
            <a:ln w="34925" cap="rnd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1" name="Freeform 93"/>
            <p:cNvSpPr>
              <a:spLocks/>
            </p:cNvSpPr>
            <p:nvPr/>
          </p:nvSpPr>
          <p:spPr bwMode="auto">
            <a:xfrm>
              <a:off x="5533" y="2698"/>
              <a:ext cx="40" cy="64"/>
            </a:xfrm>
            <a:custGeom>
              <a:avLst/>
              <a:gdLst>
                <a:gd name="T0" fmla="*/ 0 w 27"/>
                <a:gd name="T1" fmla="*/ 14 h 43"/>
                <a:gd name="T2" fmla="*/ 13 w 27"/>
                <a:gd name="T3" fmla="*/ 0 h 43"/>
                <a:gd name="T4" fmla="*/ 13 w 27"/>
                <a:gd name="T5" fmla="*/ 0 h 43"/>
                <a:gd name="T6" fmla="*/ 27 w 27"/>
                <a:gd name="T7" fmla="*/ 14 h 43"/>
                <a:gd name="T8" fmla="*/ 27 w 27"/>
                <a:gd name="T9" fmla="*/ 30 h 43"/>
                <a:gd name="T10" fmla="*/ 13 w 27"/>
                <a:gd name="T11" fmla="*/ 43 h 43"/>
                <a:gd name="T12" fmla="*/ 13 w 27"/>
                <a:gd name="T13" fmla="*/ 43 h 43"/>
                <a:gd name="T14" fmla="*/ 0 w 27"/>
                <a:gd name="T15" fmla="*/ 30 h 43"/>
                <a:gd name="T16" fmla="*/ 0 w 27"/>
                <a:gd name="T17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3">
                  <a:moveTo>
                    <a:pt x="0" y="14"/>
                  </a:moveTo>
                  <a:cubicBezTo>
                    <a:pt x="0" y="6"/>
                    <a:pt x="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7"/>
                    <a:pt x="21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6" y="43"/>
                    <a:pt x="0" y="37"/>
                    <a:pt x="0" y="30"/>
                  </a:cubicBezTo>
                  <a:lnTo>
                    <a:pt x="0" y="14"/>
                  </a:lnTo>
                  <a:close/>
                </a:path>
              </a:pathLst>
            </a:custGeom>
            <a:noFill/>
            <a:ln w="34925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2" name="Line 94"/>
            <p:cNvSpPr>
              <a:spLocks noChangeShapeType="1"/>
            </p:cNvSpPr>
            <p:nvPr/>
          </p:nvSpPr>
          <p:spPr bwMode="auto">
            <a:xfrm flipV="1">
              <a:off x="5553" y="2751"/>
              <a:ext cx="0" cy="60"/>
            </a:xfrm>
            <a:prstGeom prst="line">
              <a:avLst/>
            </a:prstGeom>
            <a:noFill/>
            <a:ln w="34925" cap="rnd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3" name="Freeform 95"/>
            <p:cNvSpPr>
              <a:spLocks/>
            </p:cNvSpPr>
            <p:nvPr/>
          </p:nvSpPr>
          <p:spPr bwMode="auto">
            <a:xfrm>
              <a:off x="4983" y="2716"/>
              <a:ext cx="343" cy="437"/>
            </a:xfrm>
            <a:custGeom>
              <a:avLst/>
              <a:gdLst>
                <a:gd name="T0" fmla="*/ 19 w 232"/>
                <a:gd name="T1" fmla="*/ 104 h 296"/>
                <a:gd name="T2" fmla="*/ 23 w 232"/>
                <a:gd name="T3" fmla="*/ 104 h 296"/>
                <a:gd name="T4" fmla="*/ 127 w 232"/>
                <a:gd name="T5" fmla="*/ 0 h 296"/>
                <a:gd name="T6" fmla="*/ 232 w 232"/>
                <a:gd name="T7" fmla="*/ 105 h 296"/>
                <a:gd name="T8" fmla="*/ 232 w 232"/>
                <a:gd name="T9" fmla="*/ 192 h 296"/>
                <a:gd name="T10" fmla="*/ 127 w 232"/>
                <a:gd name="T11" fmla="*/ 296 h 296"/>
                <a:gd name="T12" fmla="*/ 23 w 232"/>
                <a:gd name="T13" fmla="*/ 192 h 296"/>
                <a:gd name="T14" fmla="*/ 23 w 232"/>
                <a:gd name="T15" fmla="*/ 142 h 296"/>
                <a:gd name="T16" fmla="*/ 19 w 232"/>
                <a:gd name="T17" fmla="*/ 142 h 296"/>
                <a:gd name="T18" fmla="*/ 0 w 232"/>
                <a:gd name="T19" fmla="*/ 123 h 296"/>
                <a:gd name="T20" fmla="*/ 19 w 232"/>
                <a:gd name="T21" fmla="*/ 10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6">
                  <a:moveTo>
                    <a:pt x="19" y="104"/>
                  </a:moveTo>
                  <a:cubicBezTo>
                    <a:pt x="23" y="104"/>
                    <a:pt x="23" y="104"/>
                    <a:pt x="23" y="104"/>
                  </a:cubicBezTo>
                  <a:cubicBezTo>
                    <a:pt x="24" y="47"/>
                    <a:pt x="70" y="0"/>
                    <a:pt x="127" y="0"/>
                  </a:cubicBezTo>
                  <a:cubicBezTo>
                    <a:pt x="185" y="0"/>
                    <a:pt x="232" y="47"/>
                    <a:pt x="232" y="105"/>
                  </a:cubicBezTo>
                  <a:cubicBezTo>
                    <a:pt x="232" y="192"/>
                    <a:pt x="232" y="192"/>
                    <a:pt x="232" y="192"/>
                  </a:cubicBezTo>
                  <a:cubicBezTo>
                    <a:pt x="232" y="249"/>
                    <a:pt x="185" y="296"/>
                    <a:pt x="127" y="296"/>
                  </a:cubicBezTo>
                  <a:cubicBezTo>
                    <a:pt x="70" y="296"/>
                    <a:pt x="23" y="249"/>
                    <a:pt x="23" y="192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9" y="142"/>
                    <a:pt x="0" y="134"/>
                    <a:pt x="0" y="123"/>
                  </a:cubicBezTo>
                  <a:cubicBezTo>
                    <a:pt x="0" y="112"/>
                    <a:pt x="9" y="104"/>
                    <a:pt x="19" y="10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4" name="Oval 96"/>
            <p:cNvSpPr>
              <a:spLocks noChangeArrowheads="1"/>
            </p:cNvSpPr>
            <p:nvPr/>
          </p:nvSpPr>
          <p:spPr bwMode="auto">
            <a:xfrm>
              <a:off x="5119" y="2909"/>
              <a:ext cx="28" cy="2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5" name="Oval 97"/>
            <p:cNvSpPr>
              <a:spLocks noChangeArrowheads="1"/>
            </p:cNvSpPr>
            <p:nvPr/>
          </p:nvSpPr>
          <p:spPr bwMode="auto">
            <a:xfrm>
              <a:off x="5024" y="2909"/>
              <a:ext cx="29" cy="2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6" name="Freeform 98"/>
            <p:cNvSpPr>
              <a:spLocks/>
            </p:cNvSpPr>
            <p:nvPr/>
          </p:nvSpPr>
          <p:spPr bwMode="auto">
            <a:xfrm>
              <a:off x="5292" y="2871"/>
              <a:ext cx="61" cy="105"/>
            </a:xfrm>
            <a:custGeom>
              <a:avLst/>
              <a:gdLst>
                <a:gd name="T0" fmla="*/ 21 w 41"/>
                <a:gd name="T1" fmla="*/ 71 h 71"/>
                <a:gd name="T2" fmla="*/ 41 w 41"/>
                <a:gd name="T3" fmla="*/ 50 h 71"/>
                <a:gd name="T4" fmla="*/ 41 w 41"/>
                <a:gd name="T5" fmla="*/ 20 h 71"/>
                <a:gd name="T6" fmla="*/ 21 w 41"/>
                <a:gd name="T7" fmla="*/ 0 h 71"/>
                <a:gd name="T8" fmla="*/ 21 w 41"/>
                <a:gd name="T9" fmla="*/ 0 h 71"/>
                <a:gd name="T10" fmla="*/ 0 w 41"/>
                <a:gd name="T11" fmla="*/ 20 h 71"/>
                <a:gd name="T12" fmla="*/ 0 w 41"/>
                <a:gd name="T13" fmla="*/ 50 h 71"/>
                <a:gd name="T14" fmla="*/ 21 w 41"/>
                <a:gd name="T1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71">
                  <a:moveTo>
                    <a:pt x="21" y="71"/>
                  </a:moveTo>
                  <a:cubicBezTo>
                    <a:pt x="32" y="71"/>
                    <a:pt x="41" y="62"/>
                    <a:pt x="41" y="5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2"/>
                    <a:pt x="9" y="71"/>
                    <a:pt x="21" y="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7" name="Freeform 99"/>
            <p:cNvSpPr>
              <a:spLocks/>
            </p:cNvSpPr>
            <p:nvPr/>
          </p:nvSpPr>
          <p:spPr bwMode="auto">
            <a:xfrm>
              <a:off x="5285" y="2892"/>
              <a:ext cx="52" cy="112"/>
            </a:xfrm>
            <a:custGeom>
              <a:avLst/>
              <a:gdLst>
                <a:gd name="T0" fmla="*/ 17 w 35"/>
                <a:gd name="T1" fmla="*/ 73 h 76"/>
                <a:gd name="T2" fmla="*/ 35 w 35"/>
                <a:gd name="T3" fmla="*/ 66 h 76"/>
                <a:gd name="T4" fmla="*/ 35 w 35"/>
                <a:gd name="T5" fmla="*/ 17 h 76"/>
                <a:gd name="T6" fmla="*/ 17 w 35"/>
                <a:gd name="T7" fmla="*/ 0 h 76"/>
                <a:gd name="T8" fmla="*/ 17 w 35"/>
                <a:gd name="T9" fmla="*/ 0 h 76"/>
                <a:gd name="T10" fmla="*/ 0 w 35"/>
                <a:gd name="T11" fmla="*/ 17 h 76"/>
                <a:gd name="T12" fmla="*/ 0 w 35"/>
                <a:gd name="T13" fmla="*/ 43 h 76"/>
                <a:gd name="T14" fmla="*/ 17 w 35"/>
                <a:gd name="T15" fmla="*/ 61 h 76"/>
                <a:gd name="T16" fmla="*/ 17 w 35"/>
                <a:gd name="T17" fmla="*/ 7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76">
                  <a:moveTo>
                    <a:pt x="17" y="73"/>
                  </a:moveTo>
                  <a:cubicBezTo>
                    <a:pt x="27" y="73"/>
                    <a:pt x="35" y="76"/>
                    <a:pt x="35" y="6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3"/>
                    <a:pt x="7" y="61"/>
                    <a:pt x="17" y="61"/>
                  </a:cubicBezTo>
                  <a:lnTo>
                    <a:pt x="17" y="7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8" name="Freeform 100"/>
            <p:cNvSpPr>
              <a:spLocks/>
            </p:cNvSpPr>
            <p:nvPr/>
          </p:nvSpPr>
          <p:spPr bwMode="auto">
            <a:xfrm>
              <a:off x="4982" y="2986"/>
              <a:ext cx="155" cy="77"/>
            </a:xfrm>
            <a:custGeom>
              <a:avLst/>
              <a:gdLst>
                <a:gd name="T0" fmla="*/ 52 w 105"/>
                <a:gd name="T1" fmla="*/ 0 h 52"/>
                <a:gd name="T2" fmla="*/ 105 w 105"/>
                <a:gd name="T3" fmla="*/ 52 h 52"/>
                <a:gd name="T4" fmla="*/ 0 w 105"/>
                <a:gd name="T5" fmla="*/ 52 h 52"/>
                <a:gd name="T6" fmla="*/ 52 w 10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52">
                  <a:moveTo>
                    <a:pt x="52" y="0"/>
                  </a:moveTo>
                  <a:cubicBezTo>
                    <a:pt x="81" y="0"/>
                    <a:pt x="105" y="23"/>
                    <a:pt x="10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9" name="Freeform 101"/>
            <p:cNvSpPr>
              <a:spLocks/>
            </p:cNvSpPr>
            <p:nvPr/>
          </p:nvSpPr>
          <p:spPr bwMode="auto">
            <a:xfrm>
              <a:off x="5014" y="3110"/>
              <a:ext cx="157" cy="78"/>
            </a:xfrm>
            <a:custGeom>
              <a:avLst/>
              <a:gdLst>
                <a:gd name="T0" fmla="*/ 53 w 106"/>
                <a:gd name="T1" fmla="*/ 53 h 53"/>
                <a:gd name="T2" fmla="*/ 0 w 106"/>
                <a:gd name="T3" fmla="*/ 0 h 53"/>
                <a:gd name="T4" fmla="*/ 106 w 106"/>
                <a:gd name="T5" fmla="*/ 0 h 53"/>
                <a:gd name="T6" fmla="*/ 53 w 106"/>
                <a:gd name="T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53">
                  <a:moveTo>
                    <a:pt x="53" y="53"/>
                  </a:moveTo>
                  <a:cubicBezTo>
                    <a:pt x="24" y="53"/>
                    <a:pt x="0" y="29"/>
                    <a:pt x="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6" y="29"/>
                    <a:pt x="82" y="53"/>
                    <a:pt x="53" y="5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0" name="Rectangle 102"/>
            <p:cNvSpPr>
              <a:spLocks noChangeArrowheads="1"/>
            </p:cNvSpPr>
            <p:nvPr/>
          </p:nvSpPr>
          <p:spPr bwMode="auto">
            <a:xfrm>
              <a:off x="5088" y="3095"/>
              <a:ext cx="84" cy="46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1" name="Freeform 103"/>
            <p:cNvSpPr>
              <a:spLocks/>
            </p:cNvSpPr>
            <p:nvPr/>
          </p:nvSpPr>
          <p:spPr bwMode="auto">
            <a:xfrm>
              <a:off x="5069" y="2961"/>
              <a:ext cx="16" cy="32"/>
            </a:xfrm>
            <a:custGeom>
              <a:avLst/>
              <a:gdLst>
                <a:gd name="T0" fmla="*/ 5 w 11"/>
                <a:gd name="T1" fmla="*/ 22 h 22"/>
                <a:gd name="T2" fmla="*/ 11 w 11"/>
                <a:gd name="T3" fmla="*/ 16 h 22"/>
                <a:gd name="T4" fmla="*/ 11 w 11"/>
                <a:gd name="T5" fmla="*/ 6 h 22"/>
                <a:gd name="T6" fmla="*/ 5 w 11"/>
                <a:gd name="T7" fmla="*/ 0 h 22"/>
                <a:gd name="T8" fmla="*/ 5 w 11"/>
                <a:gd name="T9" fmla="*/ 0 h 22"/>
                <a:gd name="T10" fmla="*/ 0 w 11"/>
                <a:gd name="T11" fmla="*/ 6 h 22"/>
                <a:gd name="T12" fmla="*/ 0 w 11"/>
                <a:gd name="T13" fmla="*/ 16 h 22"/>
                <a:gd name="T14" fmla="*/ 5 w 11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2">
                  <a:moveTo>
                    <a:pt x="5" y="22"/>
                  </a:moveTo>
                  <a:cubicBezTo>
                    <a:pt x="9" y="22"/>
                    <a:pt x="11" y="19"/>
                    <a:pt x="11" y="1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2" y="22"/>
                    <a:pt x="5" y="22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2" name="Freeform 104"/>
            <p:cNvSpPr>
              <a:spLocks/>
            </p:cNvSpPr>
            <p:nvPr/>
          </p:nvSpPr>
          <p:spPr bwMode="auto">
            <a:xfrm>
              <a:off x="5035" y="2961"/>
              <a:ext cx="16" cy="32"/>
            </a:xfrm>
            <a:custGeom>
              <a:avLst/>
              <a:gdLst>
                <a:gd name="T0" fmla="*/ 6 w 11"/>
                <a:gd name="T1" fmla="*/ 22 h 22"/>
                <a:gd name="T2" fmla="*/ 11 w 11"/>
                <a:gd name="T3" fmla="*/ 16 h 22"/>
                <a:gd name="T4" fmla="*/ 11 w 11"/>
                <a:gd name="T5" fmla="*/ 6 h 22"/>
                <a:gd name="T6" fmla="*/ 6 w 11"/>
                <a:gd name="T7" fmla="*/ 0 h 22"/>
                <a:gd name="T8" fmla="*/ 6 w 11"/>
                <a:gd name="T9" fmla="*/ 0 h 22"/>
                <a:gd name="T10" fmla="*/ 0 w 11"/>
                <a:gd name="T11" fmla="*/ 6 h 22"/>
                <a:gd name="T12" fmla="*/ 0 w 11"/>
                <a:gd name="T13" fmla="*/ 16 h 22"/>
                <a:gd name="T14" fmla="*/ 6 w 11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2">
                  <a:moveTo>
                    <a:pt x="6" y="22"/>
                  </a:moveTo>
                  <a:cubicBezTo>
                    <a:pt x="9" y="22"/>
                    <a:pt x="11" y="19"/>
                    <a:pt x="11" y="1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3" y="22"/>
                    <a:pt x="6" y="22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3" name="Freeform 105"/>
            <p:cNvSpPr>
              <a:spLocks/>
            </p:cNvSpPr>
            <p:nvPr/>
          </p:nvSpPr>
          <p:spPr bwMode="auto">
            <a:xfrm>
              <a:off x="5312" y="2976"/>
              <a:ext cx="50" cy="40"/>
            </a:xfrm>
            <a:custGeom>
              <a:avLst/>
              <a:gdLst>
                <a:gd name="T0" fmla="*/ 11 w 50"/>
                <a:gd name="T1" fmla="*/ 0 h 40"/>
                <a:gd name="T2" fmla="*/ 50 w 50"/>
                <a:gd name="T3" fmla="*/ 40 h 40"/>
                <a:gd name="T4" fmla="*/ 0 w 50"/>
                <a:gd name="T5" fmla="*/ 40 h 40"/>
                <a:gd name="T6" fmla="*/ 11 w 50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0">
                  <a:moveTo>
                    <a:pt x="11" y="0"/>
                  </a:moveTo>
                  <a:lnTo>
                    <a:pt x="50" y="40"/>
                  </a:lnTo>
                  <a:lnTo>
                    <a:pt x="0" y="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4" name="Freeform 106"/>
            <p:cNvSpPr>
              <a:spLocks/>
            </p:cNvSpPr>
            <p:nvPr/>
          </p:nvSpPr>
          <p:spPr bwMode="auto">
            <a:xfrm>
              <a:off x="5300" y="3004"/>
              <a:ext cx="51" cy="40"/>
            </a:xfrm>
            <a:custGeom>
              <a:avLst/>
              <a:gdLst>
                <a:gd name="T0" fmla="*/ 12 w 51"/>
                <a:gd name="T1" fmla="*/ 0 h 40"/>
                <a:gd name="T2" fmla="*/ 51 w 51"/>
                <a:gd name="T3" fmla="*/ 40 h 40"/>
                <a:gd name="T4" fmla="*/ 0 w 51"/>
                <a:gd name="T5" fmla="*/ 40 h 40"/>
                <a:gd name="T6" fmla="*/ 12 w 51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40">
                  <a:moveTo>
                    <a:pt x="12" y="0"/>
                  </a:moveTo>
                  <a:lnTo>
                    <a:pt x="51" y="40"/>
                  </a:lnTo>
                  <a:lnTo>
                    <a:pt x="0" y="4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5" name="Freeform 107"/>
            <p:cNvSpPr>
              <a:spLocks/>
            </p:cNvSpPr>
            <p:nvPr/>
          </p:nvSpPr>
          <p:spPr bwMode="auto">
            <a:xfrm>
              <a:off x="5289" y="3032"/>
              <a:ext cx="51" cy="38"/>
            </a:xfrm>
            <a:custGeom>
              <a:avLst/>
              <a:gdLst>
                <a:gd name="T0" fmla="*/ 12 w 51"/>
                <a:gd name="T1" fmla="*/ 0 h 38"/>
                <a:gd name="T2" fmla="*/ 51 w 51"/>
                <a:gd name="T3" fmla="*/ 38 h 38"/>
                <a:gd name="T4" fmla="*/ 0 w 51"/>
                <a:gd name="T5" fmla="*/ 38 h 38"/>
                <a:gd name="T6" fmla="*/ 12 w 51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38">
                  <a:moveTo>
                    <a:pt x="12" y="0"/>
                  </a:moveTo>
                  <a:lnTo>
                    <a:pt x="51" y="38"/>
                  </a:lnTo>
                  <a:lnTo>
                    <a:pt x="0" y="3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6" name="Freeform 108"/>
            <p:cNvSpPr>
              <a:spLocks/>
            </p:cNvSpPr>
            <p:nvPr/>
          </p:nvSpPr>
          <p:spPr bwMode="auto">
            <a:xfrm>
              <a:off x="5260" y="3060"/>
              <a:ext cx="40" cy="50"/>
            </a:xfrm>
            <a:custGeom>
              <a:avLst/>
              <a:gdLst>
                <a:gd name="T0" fmla="*/ 0 w 40"/>
                <a:gd name="T1" fmla="*/ 10 h 50"/>
                <a:gd name="T2" fmla="*/ 40 w 40"/>
                <a:gd name="T3" fmla="*/ 50 h 50"/>
                <a:gd name="T4" fmla="*/ 40 w 40"/>
                <a:gd name="T5" fmla="*/ 0 h 50"/>
                <a:gd name="T6" fmla="*/ 0 w 40"/>
                <a:gd name="T7" fmla="*/ 1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50">
                  <a:moveTo>
                    <a:pt x="0" y="10"/>
                  </a:moveTo>
                  <a:lnTo>
                    <a:pt x="40" y="50"/>
                  </a:lnTo>
                  <a:lnTo>
                    <a:pt x="4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7" name="Freeform 109"/>
            <p:cNvSpPr>
              <a:spLocks/>
            </p:cNvSpPr>
            <p:nvPr/>
          </p:nvSpPr>
          <p:spPr bwMode="auto">
            <a:xfrm>
              <a:off x="5014" y="3064"/>
              <a:ext cx="150" cy="46"/>
            </a:xfrm>
            <a:custGeom>
              <a:avLst/>
              <a:gdLst>
                <a:gd name="T0" fmla="*/ 0 w 101"/>
                <a:gd name="T1" fmla="*/ 0 h 31"/>
                <a:gd name="T2" fmla="*/ 69 w 101"/>
                <a:gd name="T3" fmla="*/ 0 h 31"/>
                <a:gd name="T4" fmla="*/ 69 w 101"/>
                <a:gd name="T5" fmla="*/ 0 h 31"/>
                <a:gd name="T6" fmla="*/ 69 w 101"/>
                <a:gd name="T7" fmla="*/ 0 h 31"/>
                <a:gd name="T8" fmla="*/ 70 w 101"/>
                <a:gd name="T9" fmla="*/ 0 h 31"/>
                <a:gd name="T10" fmla="*/ 70 w 101"/>
                <a:gd name="T11" fmla="*/ 0 h 31"/>
                <a:gd name="T12" fmla="*/ 101 w 101"/>
                <a:gd name="T13" fmla="*/ 31 h 31"/>
                <a:gd name="T14" fmla="*/ 38 w 101"/>
                <a:gd name="T15" fmla="*/ 31 h 31"/>
                <a:gd name="T16" fmla="*/ 38 w 101"/>
                <a:gd name="T17" fmla="*/ 31 h 31"/>
                <a:gd name="T18" fmla="*/ 0 w 101"/>
                <a:gd name="T19" fmla="*/ 31 h 31"/>
                <a:gd name="T20" fmla="*/ 0 w 101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31">
                  <a:moveTo>
                    <a:pt x="0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87" y="0"/>
                    <a:pt x="101" y="14"/>
                    <a:pt x="101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8" name="Freeform 110"/>
            <p:cNvSpPr>
              <a:spLocks/>
            </p:cNvSpPr>
            <p:nvPr/>
          </p:nvSpPr>
          <p:spPr bwMode="auto">
            <a:xfrm>
              <a:off x="5094" y="3083"/>
              <a:ext cx="30" cy="27"/>
            </a:xfrm>
            <a:custGeom>
              <a:avLst/>
              <a:gdLst>
                <a:gd name="T0" fmla="*/ 15 w 30"/>
                <a:gd name="T1" fmla="*/ 0 h 27"/>
                <a:gd name="T2" fmla="*/ 30 w 30"/>
                <a:gd name="T3" fmla="*/ 27 h 27"/>
                <a:gd name="T4" fmla="*/ 0 w 30"/>
                <a:gd name="T5" fmla="*/ 27 h 27"/>
                <a:gd name="T6" fmla="*/ 15 w 3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lnTo>
                    <a:pt x="30" y="27"/>
                  </a:lnTo>
                  <a:lnTo>
                    <a:pt x="0" y="2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9" name="Freeform 111"/>
            <p:cNvSpPr>
              <a:spLocks/>
            </p:cNvSpPr>
            <p:nvPr/>
          </p:nvSpPr>
          <p:spPr bwMode="auto">
            <a:xfrm>
              <a:off x="5014" y="3083"/>
              <a:ext cx="30" cy="27"/>
            </a:xfrm>
            <a:custGeom>
              <a:avLst/>
              <a:gdLst>
                <a:gd name="T0" fmla="*/ 15 w 30"/>
                <a:gd name="T1" fmla="*/ 0 h 27"/>
                <a:gd name="T2" fmla="*/ 30 w 30"/>
                <a:gd name="T3" fmla="*/ 27 h 27"/>
                <a:gd name="T4" fmla="*/ 0 w 30"/>
                <a:gd name="T5" fmla="*/ 27 h 27"/>
                <a:gd name="T6" fmla="*/ 15 w 3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lnTo>
                    <a:pt x="30" y="27"/>
                  </a:lnTo>
                  <a:lnTo>
                    <a:pt x="0" y="2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0" name="Freeform 112"/>
            <p:cNvSpPr>
              <a:spLocks/>
            </p:cNvSpPr>
            <p:nvPr/>
          </p:nvSpPr>
          <p:spPr bwMode="auto">
            <a:xfrm>
              <a:off x="5340" y="3007"/>
              <a:ext cx="103" cy="63"/>
            </a:xfrm>
            <a:custGeom>
              <a:avLst/>
              <a:gdLst>
                <a:gd name="T0" fmla="*/ 63 w 103"/>
                <a:gd name="T1" fmla="*/ 0 h 63"/>
                <a:gd name="T2" fmla="*/ 0 w 103"/>
                <a:gd name="T3" fmla="*/ 63 h 63"/>
                <a:gd name="T4" fmla="*/ 103 w 103"/>
                <a:gd name="T5" fmla="*/ 63 h 63"/>
                <a:gd name="T6" fmla="*/ 63 w 10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63">
                  <a:moveTo>
                    <a:pt x="63" y="0"/>
                  </a:moveTo>
                  <a:lnTo>
                    <a:pt x="0" y="63"/>
                  </a:lnTo>
                  <a:lnTo>
                    <a:pt x="103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1" name="Freeform 113"/>
            <p:cNvSpPr>
              <a:spLocks/>
            </p:cNvSpPr>
            <p:nvPr/>
          </p:nvSpPr>
          <p:spPr bwMode="auto">
            <a:xfrm>
              <a:off x="5430" y="3175"/>
              <a:ext cx="103" cy="63"/>
            </a:xfrm>
            <a:custGeom>
              <a:avLst/>
              <a:gdLst>
                <a:gd name="T0" fmla="*/ 64 w 103"/>
                <a:gd name="T1" fmla="*/ 0 h 63"/>
                <a:gd name="T2" fmla="*/ 0 w 103"/>
                <a:gd name="T3" fmla="*/ 63 h 63"/>
                <a:gd name="T4" fmla="*/ 103 w 103"/>
                <a:gd name="T5" fmla="*/ 63 h 63"/>
                <a:gd name="T6" fmla="*/ 64 w 10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63">
                  <a:moveTo>
                    <a:pt x="64" y="0"/>
                  </a:moveTo>
                  <a:lnTo>
                    <a:pt x="0" y="63"/>
                  </a:lnTo>
                  <a:lnTo>
                    <a:pt x="103" y="6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2" name="Freeform 114"/>
            <p:cNvSpPr>
              <a:spLocks/>
            </p:cNvSpPr>
            <p:nvPr/>
          </p:nvSpPr>
          <p:spPr bwMode="auto">
            <a:xfrm>
              <a:off x="5467" y="2408"/>
              <a:ext cx="225" cy="82"/>
            </a:xfrm>
            <a:custGeom>
              <a:avLst/>
              <a:gdLst>
                <a:gd name="T0" fmla="*/ 18 w 225"/>
                <a:gd name="T1" fmla="*/ 14 h 82"/>
                <a:gd name="T2" fmla="*/ 0 w 225"/>
                <a:gd name="T3" fmla="*/ 82 h 82"/>
                <a:gd name="T4" fmla="*/ 225 w 225"/>
                <a:gd name="T5" fmla="*/ 82 h 82"/>
                <a:gd name="T6" fmla="*/ 210 w 225"/>
                <a:gd name="T7" fmla="*/ 14 h 82"/>
                <a:gd name="T8" fmla="*/ 192 w 225"/>
                <a:gd name="T9" fmla="*/ 3 h 82"/>
                <a:gd name="T10" fmla="*/ 163 w 225"/>
                <a:gd name="T11" fmla="*/ 1 h 82"/>
                <a:gd name="T12" fmla="*/ 145 w 225"/>
                <a:gd name="T13" fmla="*/ 4 h 82"/>
                <a:gd name="T14" fmla="*/ 75 w 225"/>
                <a:gd name="T15" fmla="*/ 4 h 82"/>
                <a:gd name="T16" fmla="*/ 61 w 225"/>
                <a:gd name="T17" fmla="*/ 0 h 82"/>
                <a:gd name="T18" fmla="*/ 35 w 225"/>
                <a:gd name="T19" fmla="*/ 4 h 82"/>
                <a:gd name="T20" fmla="*/ 18 w 225"/>
                <a:gd name="T21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" h="82">
                  <a:moveTo>
                    <a:pt x="18" y="14"/>
                  </a:moveTo>
                  <a:lnTo>
                    <a:pt x="0" y="82"/>
                  </a:lnTo>
                  <a:lnTo>
                    <a:pt x="225" y="82"/>
                  </a:lnTo>
                  <a:lnTo>
                    <a:pt x="210" y="14"/>
                  </a:lnTo>
                  <a:lnTo>
                    <a:pt x="192" y="3"/>
                  </a:lnTo>
                  <a:lnTo>
                    <a:pt x="163" y="1"/>
                  </a:lnTo>
                  <a:lnTo>
                    <a:pt x="145" y="4"/>
                  </a:lnTo>
                  <a:lnTo>
                    <a:pt x="75" y="4"/>
                  </a:lnTo>
                  <a:lnTo>
                    <a:pt x="61" y="0"/>
                  </a:lnTo>
                  <a:lnTo>
                    <a:pt x="35" y="4"/>
                  </a:lnTo>
                  <a:lnTo>
                    <a:pt x="18" y="1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3" name="Freeform 115"/>
            <p:cNvSpPr>
              <a:spLocks/>
            </p:cNvSpPr>
            <p:nvPr/>
          </p:nvSpPr>
          <p:spPr bwMode="auto">
            <a:xfrm>
              <a:off x="5485" y="2400"/>
              <a:ext cx="191" cy="40"/>
            </a:xfrm>
            <a:custGeom>
              <a:avLst/>
              <a:gdLst>
                <a:gd name="T0" fmla="*/ 129 w 129"/>
                <a:gd name="T1" fmla="*/ 15 h 27"/>
                <a:gd name="T2" fmla="*/ 128 w 129"/>
                <a:gd name="T3" fmla="*/ 11 h 27"/>
                <a:gd name="T4" fmla="*/ 123 w 129"/>
                <a:gd name="T5" fmla="*/ 7 h 27"/>
                <a:gd name="T6" fmla="*/ 108 w 129"/>
                <a:gd name="T7" fmla="*/ 1 h 27"/>
                <a:gd name="T8" fmla="*/ 100 w 129"/>
                <a:gd name="T9" fmla="*/ 0 h 27"/>
                <a:gd name="T10" fmla="*/ 95 w 129"/>
                <a:gd name="T11" fmla="*/ 1 h 27"/>
                <a:gd name="T12" fmla="*/ 87 w 129"/>
                <a:gd name="T13" fmla="*/ 4 h 27"/>
                <a:gd name="T14" fmla="*/ 65 w 129"/>
                <a:gd name="T15" fmla="*/ 4 h 27"/>
                <a:gd name="T16" fmla="*/ 43 w 129"/>
                <a:gd name="T17" fmla="*/ 4 h 27"/>
                <a:gd name="T18" fmla="*/ 35 w 129"/>
                <a:gd name="T19" fmla="*/ 1 h 27"/>
                <a:gd name="T20" fmla="*/ 30 w 129"/>
                <a:gd name="T21" fmla="*/ 0 h 27"/>
                <a:gd name="T22" fmla="*/ 22 w 129"/>
                <a:gd name="T23" fmla="*/ 1 h 27"/>
                <a:gd name="T24" fmla="*/ 7 w 129"/>
                <a:gd name="T25" fmla="*/ 7 h 27"/>
                <a:gd name="T26" fmla="*/ 2 w 129"/>
                <a:gd name="T27" fmla="*/ 11 h 27"/>
                <a:gd name="T28" fmla="*/ 0 w 129"/>
                <a:gd name="T29" fmla="*/ 15 h 27"/>
                <a:gd name="T30" fmla="*/ 28 w 129"/>
                <a:gd name="T31" fmla="*/ 7 h 27"/>
                <a:gd name="T32" fmla="*/ 40 w 129"/>
                <a:gd name="T33" fmla="*/ 18 h 27"/>
                <a:gd name="T34" fmla="*/ 52 w 129"/>
                <a:gd name="T35" fmla="*/ 27 h 27"/>
                <a:gd name="T36" fmla="*/ 77 w 129"/>
                <a:gd name="T37" fmla="*/ 27 h 27"/>
                <a:gd name="T38" fmla="*/ 89 w 129"/>
                <a:gd name="T39" fmla="*/ 18 h 27"/>
                <a:gd name="T40" fmla="*/ 102 w 129"/>
                <a:gd name="T41" fmla="*/ 7 h 27"/>
                <a:gd name="T42" fmla="*/ 129 w 129"/>
                <a:gd name="T43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" h="27">
                  <a:moveTo>
                    <a:pt x="129" y="15"/>
                  </a:moveTo>
                  <a:cubicBezTo>
                    <a:pt x="129" y="14"/>
                    <a:pt x="128" y="11"/>
                    <a:pt x="128" y="11"/>
                  </a:cubicBezTo>
                  <a:cubicBezTo>
                    <a:pt x="128" y="10"/>
                    <a:pt x="126" y="8"/>
                    <a:pt x="123" y="7"/>
                  </a:cubicBezTo>
                  <a:cubicBezTo>
                    <a:pt x="121" y="6"/>
                    <a:pt x="112" y="1"/>
                    <a:pt x="108" y="1"/>
                  </a:cubicBezTo>
                  <a:cubicBezTo>
                    <a:pt x="105" y="0"/>
                    <a:pt x="102" y="0"/>
                    <a:pt x="100" y="0"/>
                  </a:cubicBezTo>
                  <a:cubicBezTo>
                    <a:pt x="98" y="0"/>
                    <a:pt x="96" y="1"/>
                    <a:pt x="95" y="1"/>
                  </a:cubicBezTo>
                  <a:cubicBezTo>
                    <a:pt x="94" y="2"/>
                    <a:pt x="89" y="4"/>
                    <a:pt x="87" y="4"/>
                  </a:cubicBezTo>
                  <a:cubicBezTo>
                    <a:pt x="85" y="4"/>
                    <a:pt x="65" y="4"/>
                    <a:pt x="65" y="4"/>
                  </a:cubicBezTo>
                  <a:cubicBezTo>
                    <a:pt x="65" y="4"/>
                    <a:pt x="45" y="4"/>
                    <a:pt x="43" y="4"/>
                  </a:cubicBezTo>
                  <a:cubicBezTo>
                    <a:pt x="41" y="4"/>
                    <a:pt x="36" y="2"/>
                    <a:pt x="35" y="1"/>
                  </a:cubicBezTo>
                  <a:cubicBezTo>
                    <a:pt x="34" y="1"/>
                    <a:pt x="32" y="0"/>
                    <a:pt x="30" y="0"/>
                  </a:cubicBezTo>
                  <a:cubicBezTo>
                    <a:pt x="28" y="0"/>
                    <a:pt x="25" y="0"/>
                    <a:pt x="22" y="1"/>
                  </a:cubicBezTo>
                  <a:cubicBezTo>
                    <a:pt x="18" y="1"/>
                    <a:pt x="9" y="6"/>
                    <a:pt x="7" y="7"/>
                  </a:cubicBezTo>
                  <a:cubicBezTo>
                    <a:pt x="4" y="8"/>
                    <a:pt x="2" y="10"/>
                    <a:pt x="2" y="11"/>
                  </a:cubicBezTo>
                  <a:cubicBezTo>
                    <a:pt x="2" y="12"/>
                    <a:pt x="0" y="15"/>
                    <a:pt x="0" y="15"/>
                  </a:cubicBezTo>
                  <a:cubicBezTo>
                    <a:pt x="6" y="12"/>
                    <a:pt x="22" y="7"/>
                    <a:pt x="28" y="7"/>
                  </a:cubicBezTo>
                  <a:cubicBezTo>
                    <a:pt x="33" y="7"/>
                    <a:pt x="36" y="13"/>
                    <a:pt x="40" y="18"/>
                  </a:cubicBezTo>
                  <a:cubicBezTo>
                    <a:pt x="46" y="26"/>
                    <a:pt x="48" y="27"/>
                    <a:pt x="52" y="27"/>
                  </a:cubicBezTo>
                  <a:cubicBezTo>
                    <a:pt x="55" y="27"/>
                    <a:pt x="74" y="27"/>
                    <a:pt x="77" y="27"/>
                  </a:cubicBezTo>
                  <a:cubicBezTo>
                    <a:pt x="81" y="27"/>
                    <a:pt x="83" y="26"/>
                    <a:pt x="89" y="18"/>
                  </a:cubicBezTo>
                  <a:cubicBezTo>
                    <a:pt x="93" y="13"/>
                    <a:pt x="96" y="7"/>
                    <a:pt x="102" y="7"/>
                  </a:cubicBezTo>
                  <a:cubicBezTo>
                    <a:pt x="107" y="7"/>
                    <a:pt x="123" y="12"/>
                    <a:pt x="129" y="15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4" name="Oval 116"/>
            <p:cNvSpPr>
              <a:spLocks noChangeArrowheads="1"/>
            </p:cNvSpPr>
            <p:nvPr/>
          </p:nvSpPr>
          <p:spPr bwMode="auto">
            <a:xfrm>
              <a:off x="5567" y="2411"/>
              <a:ext cx="26" cy="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5" name="Freeform 117"/>
            <p:cNvSpPr>
              <a:spLocks/>
            </p:cNvSpPr>
            <p:nvPr/>
          </p:nvSpPr>
          <p:spPr bwMode="auto">
            <a:xfrm>
              <a:off x="5570" y="2415"/>
              <a:ext cx="20" cy="18"/>
            </a:xfrm>
            <a:custGeom>
              <a:avLst/>
              <a:gdLst>
                <a:gd name="T0" fmla="*/ 9 w 13"/>
                <a:gd name="T1" fmla="*/ 3 h 12"/>
                <a:gd name="T2" fmla="*/ 13 w 13"/>
                <a:gd name="T3" fmla="*/ 0 h 12"/>
                <a:gd name="T4" fmla="*/ 7 w 13"/>
                <a:gd name="T5" fmla="*/ 1 h 12"/>
                <a:gd name="T6" fmla="*/ 0 w 13"/>
                <a:gd name="T7" fmla="*/ 0 h 12"/>
                <a:gd name="T8" fmla="*/ 5 w 13"/>
                <a:gd name="T9" fmla="*/ 3 h 12"/>
                <a:gd name="T10" fmla="*/ 0 w 13"/>
                <a:gd name="T11" fmla="*/ 12 h 12"/>
                <a:gd name="T12" fmla="*/ 7 w 13"/>
                <a:gd name="T13" fmla="*/ 4 h 12"/>
                <a:gd name="T14" fmla="*/ 13 w 13"/>
                <a:gd name="T15" fmla="*/ 12 h 12"/>
                <a:gd name="T16" fmla="*/ 9 w 13"/>
                <a:gd name="T17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9" y="3"/>
                  </a:moveTo>
                  <a:cubicBezTo>
                    <a:pt x="10" y="2"/>
                    <a:pt x="12" y="1"/>
                    <a:pt x="13" y="0"/>
                  </a:cubicBezTo>
                  <a:cubicBezTo>
                    <a:pt x="11" y="0"/>
                    <a:pt x="9" y="0"/>
                    <a:pt x="7" y="1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2" y="1"/>
                    <a:pt x="3" y="2"/>
                    <a:pt x="5" y="3"/>
                  </a:cubicBezTo>
                  <a:cubicBezTo>
                    <a:pt x="3" y="4"/>
                    <a:pt x="1" y="7"/>
                    <a:pt x="0" y="12"/>
                  </a:cubicBezTo>
                  <a:cubicBezTo>
                    <a:pt x="0" y="12"/>
                    <a:pt x="3" y="8"/>
                    <a:pt x="7" y="4"/>
                  </a:cubicBezTo>
                  <a:cubicBezTo>
                    <a:pt x="11" y="8"/>
                    <a:pt x="13" y="12"/>
                    <a:pt x="13" y="12"/>
                  </a:cubicBezTo>
                  <a:cubicBezTo>
                    <a:pt x="12" y="7"/>
                    <a:pt x="11" y="4"/>
                    <a:pt x="9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6" name="Freeform 118"/>
            <p:cNvSpPr>
              <a:spLocks/>
            </p:cNvSpPr>
            <p:nvPr/>
          </p:nvSpPr>
          <p:spPr bwMode="auto">
            <a:xfrm>
              <a:off x="5676" y="241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7" name="Freeform 119"/>
            <p:cNvSpPr>
              <a:spLocks/>
            </p:cNvSpPr>
            <p:nvPr/>
          </p:nvSpPr>
          <p:spPr bwMode="auto">
            <a:xfrm>
              <a:off x="5674" y="241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8" name="Freeform 120"/>
            <p:cNvSpPr>
              <a:spLocks/>
            </p:cNvSpPr>
            <p:nvPr/>
          </p:nvSpPr>
          <p:spPr bwMode="auto">
            <a:xfrm>
              <a:off x="5676" y="241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9" name="Freeform 121"/>
            <p:cNvSpPr>
              <a:spLocks/>
            </p:cNvSpPr>
            <p:nvPr/>
          </p:nvSpPr>
          <p:spPr bwMode="auto">
            <a:xfrm>
              <a:off x="5445" y="2411"/>
              <a:ext cx="272" cy="169"/>
            </a:xfrm>
            <a:custGeom>
              <a:avLst/>
              <a:gdLst>
                <a:gd name="T0" fmla="*/ 162 w 184"/>
                <a:gd name="T1" fmla="*/ 13 h 115"/>
                <a:gd name="T2" fmla="*/ 157 w 184"/>
                <a:gd name="T3" fmla="*/ 8 h 115"/>
                <a:gd name="T4" fmla="*/ 156 w 184"/>
                <a:gd name="T5" fmla="*/ 8 h 115"/>
                <a:gd name="T6" fmla="*/ 156 w 184"/>
                <a:gd name="T7" fmla="*/ 8 h 115"/>
                <a:gd name="T8" fmla="*/ 129 w 184"/>
                <a:gd name="T9" fmla="*/ 0 h 115"/>
                <a:gd name="T10" fmla="*/ 116 w 184"/>
                <a:gd name="T11" fmla="*/ 11 h 115"/>
                <a:gd name="T12" fmla="*/ 104 w 184"/>
                <a:gd name="T13" fmla="*/ 20 h 115"/>
                <a:gd name="T14" fmla="*/ 79 w 184"/>
                <a:gd name="T15" fmla="*/ 20 h 115"/>
                <a:gd name="T16" fmla="*/ 67 w 184"/>
                <a:gd name="T17" fmla="*/ 11 h 115"/>
                <a:gd name="T18" fmla="*/ 55 w 184"/>
                <a:gd name="T19" fmla="*/ 0 h 115"/>
                <a:gd name="T20" fmla="*/ 27 w 184"/>
                <a:gd name="T21" fmla="*/ 8 h 115"/>
                <a:gd name="T22" fmla="*/ 22 w 184"/>
                <a:gd name="T23" fmla="*/ 13 h 115"/>
                <a:gd name="T24" fmla="*/ 0 w 184"/>
                <a:gd name="T25" fmla="*/ 87 h 115"/>
                <a:gd name="T26" fmla="*/ 20 w 184"/>
                <a:gd name="T27" fmla="*/ 115 h 115"/>
                <a:gd name="T28" fmla="*/ 48 w 184"/>
                <a:gd name="T29" fmla="*/ 90 h 115"/>
                <a:gd name="T30" fmla="*/ 63 w 184"/>
                <a:gd name="T31" fmla="*/ 84 h 115"/>
                <a:gd name="T32" fmla="*/ 92 w 184"/>
                <a:gd name="T33" fmla="*/ 84 h 115"/>
                <a:gd name="T34" fmla="*/ 121 w 184"/>
                <a:gd name="T35" fmla="*/ 84 h 115"/>
                <a:gd name="T36" fmla="*/ 136 w 184"/>
                <a:gd name="T37" fmla="*/ 90 h 115"/>
                <a:gd name="T38" fmla="*/ 163 w 184"/>
                <a:gd name="T39" fmla="*/ 115 h 115"/>
                <a:gd name="T40" fmla="*/ 184 w 184"/>
                <a:gd name="T41" fmla="*/ 87 h 115"/>
                <a:gd name="T42" fmla="*/ 162 w 184"/>
                <a:gd name="T43" fmla="*/ 1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4" h="115">
                  <a:moveTo>
                    <a:pt x="162" y="13"/>
                  </a:moveTo>
                  <a:cubicBezTo>
                    <a:pt x="160" y="9"/>
                    <a:pt x="157" y="8"/>
                    <a:pt x="157" y="8"/>
                  </a:cubicBezTo>
                  <a:cubicBezTo>
                    <a:pt x="157" y="8"/>
                    <a:pt x="157" y="8"/>
                    <a:pt x="156" y="8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50" y="5"/>
                    <a:pt x="134" y="0"/>
                    <a:pt x="129" y="0"/>
                  </a:cubicBezTo>
                  <a:cubicBezTo>
                    <a:pt x="123" y="0"/>
                    <a:pt x="120" y="6"/>
                    <a:pt x="116" y="11"/>
                  </a:cubicBezTo>
                  <a:cubicBezTo>
                    <a:pt x="110" y="19"/>
                    <a:pt x="108" y="20"/>
                    <a:pt x="104" y="20"/>
                  </a:cubicBezTo>
                  <a:cubicBezTo>
                    <a:pt x="101" y="20"/>
                    <a:pt x="82" y="20"/>
                    <a:pt x="79" y="20"/>
                  </a:cubicBezTo>
                  <a:cubicBezTo>
                    <a:pt x="75" y="20"/>
                    <a:pt x="73" y="19"/>
                    <a:pt x="67" y="11"/>
                  </a:cubicBezTo>
                  <a:cubicBezTo>
                    <a:pt x="63" y="6"/>
                    <a:pt x="60" y="0"/>
                    <a:pt x="55" y="0"/>
                  </a:cubicBezTo>
                  <a:cubicBezTo>
                    <a:pt x="49" y="0"/>
                    <a:pt x="33" y="5"/>
                    <a:pt x="27" y="8"/>
                  </a:cubicBezTo>
                  <a:cubicBezTo>
                    <a:pt x="27" y="8"/>
                    <a:pt x="24" y="9"/>
                    <a:pt x="22" y="13"/>
                  </a:cubicBezTo>
                  <a:cubicBezTo>
                    <a:pt x="20" y="19"/>
                    <a:pt x="0" y="68"/>
                    <a:pt x="0" y="87"/>
                  </a:cubicBezTo>
                  <a:cubicBezTo>
                    <a:pt x="0" y="113"/>
                    <a:pt x="19" y="115"/>
                    <a:pt x="20" y="115"/>
                  </a:cubicBezTo>
                  <a:cubicBezTo>
                    <a:pt x="22" y="115"/>
                    <a:pt x="41" y="96"/>
                    <a:pt x="48" y="90"/>
                  </a:cubicBezTo>
                  <a:cubicBezTo>
                    <a:pt x="54" y="84"/>
                    <a:pt x="59" y="84"/>
                    <a:pt x="63" y="84"/>
                  </a:cubicBezTo>
                  <a:cubicBezTo>
                    <a:pt x="66" y="84"/>
                    <a:pt x="72" y="84"/>
                    <a:pt x="92" y="84"/>
                  </a:cubicBezTo>
                  <a:cubicBezTo>
                    <a:pt x="112" y="84"/>
                    <a:pt x="117" y="84"/>
                    <a:pt x="121" y="84"/>
                  </a:cubicBezTo>
                  <a:cubicBezTo>
                    <a:pt x="125" y="84"/>
                    <a:pt x="130" y="84"/>
                    <a:pt x="136" y="90"/>
                  </a:cubicBezTo>
                  <a:cubicBezTo>
                    <a:pt x="143" y="96"/>
                    <a:pt x="162" y="115"/>
                    <a:pt x="163" y="115"/>
                  </a:cubicBezTo>
                  <a:cubicBezTo>
                    <a:pt x="165" y="115"/>
                    <a:pt x="184" y="113"/>
                    <a:pt x="184" y="87"/>
                  </a:cubicBezTo>
                  <a:cubicBezTo>
                    <a:pt x="184" y="68"/>
                    <a:pt x="164" y="19"/>
                    <a:pt x="162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0" name="Freeform 122"/>
            <p:cNvSpPr>
              <a:spLocks/>
            </p:cNvSpPr>
            <p:nvPr/>
          </p:nvSpPr>
          <p:spPr bwMode="auto">
            <a:xfrm>
              <a:off x="5674" y="24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1" name="Freeform 123"/>
            <p:cNvSpPr>
              <a:spLocks/>
            </p:cNvSpPr>
            <p:nvPr/>
          </p:nvSpPr>
          <p:spPr bwMode="auto">
            <a:xfrm>
              <a:off x="5674" y="24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2" name="Oval 124"/>
            <p:cNvSpPr>
              <a:spLocks noChangeArrowheads="1"/>
            </p:cNvSpPr>
            <p:nvPr/>
          </p:nvSpPr>
          <p:spPr bwMode="auto">
            <a:xfrm>
              <a:off x="5590" y="2473"/>
              <a:ext cx="51" cy="51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3" name="Oval 125"/>
            <p:cNvSpPr>
              <a:spLocks noChangeArrowheads="1"/>
            </p:cNvSpPr>
            <p:nvPr/>
          </p:nvSpPr>
          <p:spPr bwMode="auto">
            <a:xfrm>
              <a:off x="5593" y="2476"/>
              <a:ext cx="46" cy="4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4" name="Oval 126"/>
            <p:cNvSpPr>
              <a:spLocks noChangeArrowheads="1"/>
            </p:cNvSpPr>
            <p:nvPr/>
          </p:nvSpPr>
          <p:spPr bwMode="auto">
            <a:xfrm>
              <a:off x="5523" y="2476"/>
              <a:ext cx="44" cy="4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5" name="Oval 127"/>
            <p:cNvSpPr>
              <a:spLocks noChangeArrowheads="1"/>
            </p:cNvSpPr>
            <p:nvPr/>
          </p:nvSpPr>
          <p:spPr bwMode="auto">
            <a:xfrm>
              <a:off x="5485" y="2428"/>
              <a:ext cx="51" cy="52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6" name="Oval 128"/>
            <p:cNvSpPr>
              <a:spLocks noChangeArrowheads="1"/>
            </p:cNvSpPr>
            <p:nvPr/>
          </p:nvSpPr>
          <p:spPr bwMode="auto">
            <a:xfrm>
              <a:off x="5488" y="2431"/>
              <a:ext cx="45" cy="4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7" name="Oval 129"/>
            <p:cNvSpPr>
              <a:spLocks noChangeArrowheads="1"/>
            </p:cNvSpPr>
            <p:nvPr/>
          </p:nvSpPr>
          <p:spPr bwMode="auto">
            <a:xfrm>
              <a:off x="5640" y="2464"/>
              <a:ext cx="19" cy="19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8" name="Oval 130"/>
            <p:cNvSpPr>
              <a:spLocks noChangeArrowheads="1"/>
            </p:cNvSpPr>
            <p:nvPr/>
          </p:nvSpPr>
          <p:spPr bwMode="auto">
            <a:xfrm>
              <a:off x="5640" y="2427"/>
              <a:ext cx="19" cy="2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9" name="Oval 131"/>
            <p:cNvSpPr>
              <a:spLocks noChangeArrowheads="1"/>
            </p:cNvSpPr>
            <p:nvPr/>
          </p:nvSpPr>
          <p:spPr bwMode="auto">
            <a:xfrm>
              <a:off x="5656" y="2445"/>
              <a:ext cx="21" cy="2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0" name="Oval 132"/>
            <p:cNvSpPr>
              <a:spLocks noChangeArrowheads="1"/>
            </p:cNvSpPr>
            <p:nvPr/>
          </p:nvSpPr>
          <p:spPr bwMode="auto">
            <a:xfrm>
              <a:off x="5622" y="2445"/>
              <a:ext cx="19" cy="2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1" name="Oval 133"/>
            <p:cNvSpPr>
              <a:spLocks noChangeArrowheads="1"/>
            </p:cNvSpPr>
            <p:nvPr/>
          </p:nvSpPr>
          <p:spPr bwMode="auto">
            <a:xfrm>
              <a:off x="5600" y="2483"/>
              <a:ext cx="31" cy="31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2" name="Oval 134"/>
            <p:cNvSpPr>
              <a:spLocks noChangeArrowheads="1"/>
            </p:cNvSpPr>
            <p:nvPr/>
          </p:nvSpPr>
          <p:spPr bwMode="auto">
            <a:xfrm>
              <a:off x="5554" y="2449"/>
              <a:ext cx="13" cy="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3" name="Oval 135"/>
            <p:cNvSpPr>
              <a:spLocks noChangeArrowheads="1"/>
            </p:cNvSpPr>
            <p:nvPr/>
          </p:nvSpPr>
          <p:spPr bwMode="auto">
            <a:xfrm>
              <a:off x="5593" y="2449"/>
              <a:ext cx="14" cy="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4" name="Rectangle 136"/>
            <p:cNvSpPr>
              <a:spLocks noChangeArrowheads="1"/>
            </p:cNvSpPr>
            <p:nvPr/>
          </p:nvSpPr>
          <p:spPr bwMode="auto">
            <a:xfrm>
              <a:off x="5645" y="2426"/>
              <a:ext cx="28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00" b="1" i="0" u="none" strike="noStrike" cap="none" normalizeH="0" baseline="0" smtClean="0">
                  <a:ln>
                    <a:noFill/>
                  </a:ln>
                  <a:solidFill>
                    <a:srgbClr val="FCD116"/>
                  </a:solidFill>
                  <a:effectLst/>
                  <a:latin typeface="Myriad Pro Light" charset="0"/>
                </a:rPr>
                <a:t>Y</a:t>
              </a:r>
              <a:endParaRPr kumimoji="0" lang="es-ES" alt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5" name="Rectangle 137"/>
            <p:cNvSpPr>
              <a:spLocks noChangeArrowheads="1"/>
            </p:cNvSpPr>
            <p:nvPr/>
          </p:nvSpPr>
          <p:spPr bwMode="auto">
            <a:xfrm>
              <a:off x="5645" y="2461"/>
              <a:ext cx="28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00" b="1" i="0" u="none" strike="noStrike" cap="none" normalizeH="0" baseline="0" smtClean="0">
                  <a:ln>
                    <a:noFill/>
                  </a:ln>
                  <a:solidFill>
                    <a:srgbClr val="7FBA00"/>
                  </a:solidFill>
                  <a:effectLst/>
                  <a:latin typeface="Myriad Pro Light" charset="0"/>
                </a:rPr>
                <a:t>A</a:t>
              </a:r>
              <a:endParaRPr kumimoji="0" lang="es-ES" alt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6" name="Rectangle 138"/>
            <p:cNvSpPr>
              <a:spLocks noChangeArrowheads="1"/>
            </p:cNvSpPr>
            <p:nvPr/>
          </p:nvSpPr>
          <p:spPr bwMode="auto">
            <a:xfrm>
              <a:off x="5627" y="2443"/>
              <a:ext cx="28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00" b="1" i="0" u="none" strike="noStrike" cap="none" normalizeH="0" baseline="0" smtClean="0">
                  <a:ln>
                    <a:noFill/>
                  </a:ln>
                  <a:solidFill>
                    <a:srgbClr val="00BCF2"/>
                  </a:solidFill>
                  <a:effectLst/>
                  <a:latin typeface="Myriad Pro Light" charset="0"/>
                </a:rPr>
                <a:t>X</a:t>
              </a:r>
              <a:endParaRPr kumimoji="0" lang="es-ES" alt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7" name="Rectangle 139"/>
            <p:cNvSpPr>
              <a:spLocks noChangeArrowheads="1"/>
            </p:cNvSpPr>
            <p:nvPr/>
          </p:nvSpPr>
          <p:spPr bwMode="auto">
            <a:xfrm>
              <a:off x="5663" y="2443"/>
              <a:ext cx="28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00" b="1" i="0" u="none" strike="noStrike" cap="none" normalizeH="0" baseline="0" smtClean="0">
                  <a:ln>
                    <a:noFill/>
                  </a:ln>
                  <a:solidFill>
                    <a:srgbClr val="E81123"/>
                  </a:solidFill>
                  <a:effectLst/>
                  <a:latin typeface="Myriad Pro Light" charset="0"/>
                </a:rPr>
                <a:t>B</a:t>
              </a:r>
              <a:endParaRPr kumimoji="0" lang="es-ES" alt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8" name="Freeform 140"/>
            <p:cNvSpPr>
              <a:spLocks/>
            </p:cNvSpPr>
            <p:nvPr/>
          </p:nvSpPr>
          <p:spPr bwMode="auto">
            <a:xfrm>
              <a:off x="5526" y="2479"/>
              <a:ext cx="39" cy="39"/>
            </a:xfrm>
            <a:custGeom>
              <a:avLst/>
              <a:gdLst>
                <a:gd name="T0" fmla="*/ 25 w 26"/>
                <a:gd name="T1" fmla="*/ 9 h 27"/>
                <a:gd name="T2" fmla="*/ 17 w 26"/>
                <a:gd name="T3" fmla="*/ 9 h 27"/>
                <a:gd name="T4" fmla="*/ 17 w 26"/>
                <a:gd name="T5" fmla="*/ 1 h 27"/>
                <a:gd name="T6" fmla="*/ 16 w 26"/>
                <a:gd name="T7" fmla="*/ 0 h 27"/>
                <a:gd name="T8" fmla="*/ 10 w 26"/>
                <a:gd name="T9" fmla="*/ 0 h 27"/>
                <a:gd name="T10" fmla="*/ 8 w 26"/>
                <a:gd name="T11" fmla="*/ 1 h 27"/>
                <a:gd name="T12" fmla="*/ 8 w 26"/>
                <a:gd name="T13" fmla="*/ 9 h 27"/>
                <a:gd name="T14" fmla="*/ 1 w 26"/>
                <a:gd name="T15" fmla="*/ 9 h 27"/>
                <a:gd name="T16" fmla="*/ 0 w 26"/>
                <a:gd name="T17" fmla="*/ 10 h 27"/>
                <a:gd name="T18" fmla="*/ 0 w 26"/>
                <a:gd name="T19" fmla="*/ 17 h 27"/>
                <a:gd name="T20" fmla="*/ 1 w 26"/>
                <a:gd name="T21" fmla="*/ 18 h 27"/>
                <a:gd name="T22" fmla="*/ 8 w 26"/>
                <a:gd name="T23" fmla="*/ 18 h 27"/>
                <a:gd name="T24" fmla="*/ 8 w 26"/>
                <a:gd name="T25" fmla="*/ 25 h 27"/>
                <a:gd name="T26" fmla="*/ 10 w 26"/>
                <a:gd name="T27" fmla="*/ 27 h 27"/>
                <a:gd name="T28" fmla="*/ 16 w 26"/>
                <a:gd name="T29" fmla="*/ 27 h 27"/>
                <a:gd name="T30" fmla="*/ 17 w 26"/>
                <a:gd name="T31" fmla="*/ 25 h 27"/>
                <a:gd name="T32" fmla="*/ 17 w 26"/>
                <a:gd name="T33" fmla="*/ 18 h 27"/>
                <a:gd name="T34" fmla="*/ 25 w 26"/>
                <a:gd name="T35" fmla="*/ 18 h 27"/>
                <a:gd name="T36" fmla="*/ 26 w 26"/>
                <a:gd name="T37" fmla="*/ 17 h 27"/>
                <a:gd name="T38" fmla="*/ 26 w 26"/>
                <a:gd name="T39" fmla="*/ 10 h 27"/>
                <a:gd name="T40" fmla="*/ 25 w 26"/>
                <a:gd name="T4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27">
                  <a:moveTo>
                    <a:pt x="25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1"/>
                    <a:pt x="8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9" y="27"/>
                    <a:pt x="10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6"/>
                    <a:pt x="17" y="25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6" y="17"/>
                    <a:pt x="26" y="17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5" y="9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9" name="Oval 141"/>
            <p:cNvSpPr>
              <a:spLocks noChangeArrowheads="1"/>
            </p:cNvSpPr>
            <p:nvPr/>
          </p:nvSpPr>
          <p:spPr bwMode="auto">
            <a:xfrm>
              <a:off x="5495" y="2439"/>
              <a:ext cx="31" cy="31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0" name="Freeform 142"/>
            <p:cNvSpPr>
              <a:spLocks/>
            </p:cNvSpPr>
            <p:nvPr/>
          </p:nvSpPr>
          <p:spPr bwMode="auto">
            <a:xfrm>
              <a:off x="5511" y="2451"/>
              <a:ext cx="54" cy="140"/>
            </a:xfrm>
            <a:custGeom>
              <a:avLst/>
              <a:gdLst>
                <a:gd name="T0" fmla="*/ 36 w 36"/>
                <a:gd name="T1" fmla="*/ 18 h 95"/>
                <a:gd name="T2" fmla="*/ 18 w 36"/>
                <a:gd name="T3" fmla="*/ 0 h 95"/>
                <a:gd name="T4" fmla="*/ 18 w 36"/>
                <a:gd name="T5" fmla="*/ 0 h 95"/>
                <a:gd name="T6" fmla="*/ 0 w 36"/>
                <a:gd name="T7" fmla="*/ 18 h 95"/>
                <a:gd name="T8" fmla="*/ 0 w 36"/>
                <a:gd name="T9" fmla="*/ 77 h 95"/>
                <a:gd name="T10" fmla="*/ 18 w 36"/>
                <a:gd name="T11" fmla="*/ 95 h 95"/>
                <a:gd name="T12" fmla="*/ 18 w 36"/>
                <a:gd name="T13" fmla="*/ 95 h 95"/>
                <a:gd name="T14" fmla="*/ 36 w 36"/>
                <a:gd name="T15" fmla="*/ 77 h 95"/>
                <a:gd name="T16" fmla="*/ 36 w 36"/>
                <a:gd name="T17" fmla="*/ 1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5">
                  <a:moveTo>
                    <a:pt x="36" y="18"/>
                  </a:move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7"/>
                    <a:pt x="8" y="95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28" y="95"/>
                    <a:pt x="36" y="87"/>
                    <a:pt x="36" y="77"/>
                  </a:cubicBezTo>
                  <a:lnTo>
                    <a:pt x="36" y="1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1" name="Freeform 143"/>
            <p:cNvSpPr>
              <a:spLocks/>
            </p:cNvSpPr>
            <p:nvPr/>
          </p:nvSpPr>
          <p:spPr bwMode="auto">
            <a:xfrm>
              <a:off x="5211" y="2422"/>
              <a:ext cx="53" cy="139"/>
            </a:xfrm>
            <a:custGeom>
              <a:avLst/>
              <a:gdLst>
                <a:gd name="T0" fmla="*/ 36 w 36"/>
                <a:gd name="T1" fmla="*/ 18 h 94"/>
                <a:gd name="T2" fmla="*/ 18 w 36"/>
                <a:gd name="T3" fmla="*/ 0 h 94"/>
                <a:gd name="T4" fmla="*/ 18 w 36"/>
                <a:gd name="T5" fmla="*/ 0 h 94"/>
                <a:gd name="T6" fmla="*/ 0 w 36"/>
                <a:gd name="T7" fmla="*/ 18 h 94"/>
                <a:gd name="T8" fmla="*/ 0 w 36"/>
                <a:gd name="T9" fmla="*/ 76 h 94"/>
                <a:gd name="T10" fmla="*/ 18 w 36"/>
                <a:gd name="T11" fmla="*/ 94 h 94"/>
                <a:gd name="T12" fmla="*/ 18 w 36"/>
                <a:gd name="T13" fmla="*/ 94 h 94"/>
                <a:gd name="T14" fmla="*/ 36 w 36"/>
                <a:gd name="T15" fmla="*/ 76 h 94"/>
                <a:gd name="T16" fmla="*/ 36 w 36"/>
                <a:gd name="T17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4">
                  <a:moveTo>
                    <a:pt x="36" y="18"/>
                  </a:move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6"/>
                    <a:pt x="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28" y="94"/>
                    <a:pt x="36" y="86"/>
                    <a:pt x="36" y="76"/>
                  </a:cubicBezTo>
                  <a:lnTo>
                    <a:pt x="36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2" name="Freeform 144"/>
            <p:cNvSpPr>
              <a:spLocks/>
            </p:cNvSpPr>
            <p:nvPr/>
          </p:nvSpPr>
          <p:spPr bwMode="auto">
            <a:xfrm>
              <a:off x="5058" y="2448"/>
              <a:ext cx="54" cy="143"/>
            </a:xfrm>
            <a:custGeom>
              <a:avLst/>
              <a:gdLst>
                <a:gd name="T0" fmla="*/ 36 w 36"/>
                <a:gd name="T1" fmla="*/ 97 h 97"/>
                <a:gd name="T2" fmla="*/ 36 w 36"/>
                <a:gd name="T3" fmla="*/ 18 h 97"/>
                <a:gd name="T4" fmla="*/ 18 w 36"/>
                <a:gd name="T5" fmla="*/ 0 h 97"/>
                <a:gd name="T6" fmla="*/ 0 w 36"/>
                <a:gd name="T7" fmla="*/ 18 h 97"/>
                <a:gd name="T8" fmla="*/ 0 w 36"/>
                <a:gd name="T9" fmla="*/ 97 h 97"/>
                <a:gd name="T10" fmla="*/ 36 w 36"/>
                <a:gd name="T11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97">
                  <a:moveTo>
                    <a:pt x="36" y="97"/>
                  </a:moveTo>
                  <a:cubicBezTo>
                    <a:pt x="36" y="18"/>
                    <a:pt x="36" y="1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97"/>
                    <a:pt x="0" y="97"/>
                    <a:pt x="0" y="97"/>
                  </a:cubicBezTo>
                  <a:lnTo>
                    <a:pt x="36" y="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3" name="Freeform 145"/>
            <p:cNvSpPr>
              <a:spLocks/>
            </p:cNvSpPr>
            <p:nvPr/>
          </p:nvSpPr>
          <p:spPr bwMode="auto">
            <a:xfrm>
              <a:off x="5159" y="2396"/>
              <a:ext cx="53" cy="140"/>
            </a:xfrm>
            <a:custGeom>
              <a:avLst/>
              <a:gdLst>
                <a:gd name="T0" fmla="*/ 36 w 36"/>
                <a:gd name="T1" fmla="*/ 18 h 95"/>
                <a:gd name="T2" fmla="*/ 18 w 36"/>
                <a:gd name="T3" fmla="*/ 0 h 95"/>
                <a:gd name="T4" fmla="*/ 18 w 36"/>
                <a:gd name="T5" fmla="*/ 0 h 95"/>
                <a:gd name="T6" fmla="*/ 0 w 36"/>
                <a:gd name="T7" fmla="*/ 18 h 95"/>
                <a:gd name="T8" fmla="*/ 0 w 36"/>
                <a:gd name="T9" fmla="*/ 77 h 95"/>
                <a:gd name="T10" fmla="*/ 18 w 36"/>
                <a:gd name="T11" fmla="*/ 95 h 95"/>
                <a:gd name="T12" fmla="*/ 18 w 36"/>
                <a:gd name="T13" fmla="*/ 95 h 95"/>
                <a:gd name="T14" fmla="*/ 36 w 36"/>
                <a:gd name="T15" fmla="*/ 77 h 95"/>
                <a:gd name="T16" fmla="*/ 36 w 36"/>
                <a:gd name="T17" fmla="*/ 1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5">
                  <a:moveTo>
                    <a:pt x="36" y="18"/>
                  </a:move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7"/>
                    <a:pt x="8" y="95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28" y="95"/>
                    <a:pt x="36" y="87"/>
                    <a:pt x="36" y="77"/>
                  </a:cubicBezTo>
                  <a:lnTo>
                    <a:pt x="36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4" name="Freeform 146"/>
            <p:cNvSpPr>
              <a:spLocks/>
            </p:cNvSpPr>
            <p:nvPr/>
          </p:nvSpPr>
          <p:spPr bwMode="auto">
            <a:xfrm>
              <a:off x="5106" y="2422"/>
              <a:ext cx="55" cy="139"/>
            </a:xfrm>
            <a:custGeom>
              <a:avLst/>
              <a:gdLst>
                <a:gd name="T0" fmla="*/ 37 w 37"/>
                <a:gd name="T1" fmla="*/ 18 h 94"/>
                <a:gd name="T2" fmla="*/ 18 w 37"/>
                <a:gd name="T3" fmla="*/ 0 h 94"/>
                <a:gd name="T4" fmla="*/ 18 w 37"/>
                <a:gd name="T5" fmla="*/ 0 h 94"/>
                <a:gd name="T6" fmla="*/ 0 w 37"/>
                <a:gd name="T7" fmla="*/ 18 h 94"/>
                <a:gd name="T8" fmla="*/ 0 w 37"/>
                <a:gd name="T9" fmla="*/ 76 h 94"/>
                <a:gd name="T10" fmla="*/ 18 w 37"/>
                <a:gd name="T11" fmla="*/ 94 h 94"/>
                <a:gd name="T12" fmla="*/ 18 w 37"/>
                <a:gd name="T13" fmla="*/ 94 h 94"/>
                <a:gd name="T14" fmla="*/ 37 w 37"/>
                <a:gd name="T15" fmla="*/ 76 h 94"/>
                <a:gd name="T16" fmla="*/ 37 w 37"/>
                <a:gd name="T17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94">
                  <a:moveTo>
                    <a:pt x="37" y="18"/>
                  </a:moveTo>
                  <a:cubicBezTo>
                    <a:pt x="37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6"/>
                    <a:pt x="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28" y="94"/>
                    <a:pt x="37" y="86"/>
                    <a:pt x="37" y="76"/>
                  </a:cubicBezTo>
                  <a:lnTo>
                    <a:pt x="37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1229" name="Group 1228"/>
          <p:cNvGrpSpPr/>
          <p:nvPr/>
        </p:nvGrpSpPr>
        <p:grpSpPr>
          <a:xfrm>
            <a:off x="4575176" y="3665538"/>
            <a:ext cx="1584326" cy="2370137"/>
            <a:chOff x="4575176" y="3665538"/>
            <a:chExt cx="1584326" cy="2370137"/>
          </a:xfrm>
        </p:grpSpPr>
        <p:grpSp>
          <p:nvGrpSpPr>
            <p:cNvPr id="1172" name="Group 207"/>
            <p:cNvGrpSpPr>
              <a:grpSpLocks noChangeAspect="1"/>
            </p:cNvGrpSpPr>
            <p:nvPr/>
          </p:nvGrpSpPr>
          <p:grpSpPr bwMode="auto">
            <a:xfrm>
              <a:off x="4575176" y="3665538"/>
              <a:ext cx="1584326" cy="2370137"/>
              <a:chOff x="2882" y="2309"/>
              <a:chExt cx="998" cy="1493"/>
            </a:xfrm>
          </p:grpSpPr>
          <p:sp>
            <p:nvSpPr>
              <p:cNvPr id="1173" name="AutoShape 206"/>
              <p:cNvSpPr>
                <a:spLocks noChangeAspect="1" noChangeArrowheads="1" noTextEdit="1"/>
              </p:cNvSpPr>
              <p:nvPr/>
            </p:nvSpPr>
            <p:spPr bwMode="auto">
              <a:xfrm>
                <a:off x="2882" y="2311"/>
                <a:ext cx="997" cy="14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4" name="Rectangle 208"/>
              <p:cNvSpPr>
                <a:spLocks noChangeArrowheads="1"/>
              </p:cNvSpPr>
              <p:nvPr/>
            </p:nvSpPr>
            <p:spPr bwMode="auto">
              <a:xfrm>
                <a:off x="3561" y="2948"/>
                <a:ext cx="43" cy="66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5" name="Freeform 209"/>
              <p:cNvSpPr>
                <a:spLocks/>
              </p:cNvSpPr>
              <p:nvPr/>
            </p:nvSpPr>
            <p:spPr bwMode="auto">
              <a:xfrm>
                <a:off x="3439" y="3455"/>
                <a:ext cx="150" cy="347"/>
              </a:xfrm>
              <a:custGeom>
                <a:avLst/>
                <a:gdLst>
                  <a:gd name="T0" fmla="*/ 84 w 150"/>
                  <a:gd name="T1" fmla="*/ 347 h 347"/>
                  <a:gd name="T2" fmla="*/ 150 w 150"/>
                  <a:gd name="T3" fmla="*/ 347 h 347"/>
                  <a:gd name="T4" fmla="*/ 65 w 150"/>
                  <a:gd name="T5" fmla="*/ 0 h 347"/>
                  <a:gd name="T6" fmla="*/ 0 w 150"/>
                  <a:gd name="T7" fmla="*/ 0 h 347"/>
                  <a:gd name="T8" fmla="*/ 84 w 150"/>
                  <a:gd name="T9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347">
                    <a:moveTo>
                      <a:pt x="84" y="347"/>
                    </a:moveTo>
                    <a:lnTo>
                      <a:pt x="150" y="347"/>
                    </a:lnTo>
                    <a:lnTo>
                      <a:pt x="65" y="0"/>
                    </a:lnTo>
                    <a:lnTo>
                      <a:pt x="0" y="0"/>
                    </a:lnTo>
                    <a:lnTo>
                      <a:pt x="84" y="347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6" name="Rectangle 210"/>
              <p:cNvSpPr>
                <a:spLocks noChangeArrowheads="1"/>
              </p:cNvSpPr>
              <p:nvPr/>
            </p:nvSpPr>
            <p:spPr bwMode="auto">
              <a:xfrm>
                <a:off x="3307" y="3212"/>
                <a:ext cx="65" cy="81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7" name="Freeform 211"/>
              <p:cNvSpPr>
                <a:spLocks/>
              </p:cNvSpPr>
              <p:nvPr/>
            </p:nvSpPr>
            <p:spPr bwMode="auto">
              <a:xfrm>
                <a:off x="3415" y="3212"/>
                <a:ext cx="158" cy="243"/>
              </a:xfrm>
              <a:custGeom>
                <a:avLst/>
                <a:gdLst>
                  <a:gd name="T0" fmla="*/ 158 w 158"/>
                  <a:gd name="T1" fmla="*/ 243 h 243"/>
                  <a:gd name="T2" fmla="*/ 56 w 158"/>
                  <a:gd name="T3" fmla="*/ 243 h 243"/>
                  <a:gd name="T4" fmla="*/ 0 w 158"/>
                  <a:gd name="T5" fmla="*/ 0 h 243"/>
                  <a:gd name="T6" fmla="*/ 102 w 158"/>
                  <a:gd name="T7" fmla="*/ 0 h 243"/>
                  <a:gd name="T8" fmla="*/ 158 w 158"/>
                  <a:gd name="T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243">
                    <a:moveTo>
                      <a:pt x="158" y="243"/>
                    </a:moveTo>
                    <a:lnTo>
                      <a:pt x="56" y="243"/>
                    </a:lnTo>
                    <a:lnTo>
                      <a:pt x="0" y="0"/>
                    </a:lnTo>
                    <a:lnTo>
                      <a:pt x="102" y="0"/>
                    </a:lnTo>
                    <a:lnTo>
                      <a:pt x="158" y="243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8" name="Freeform 212"/>
              <p:cNvSpPr>
                <a:spLocks/>
              </p:cNvSpPr>
              <p:nvPr/>
            </p:nvSpPr>
            <p:spPr bwMode="auto">
              <a:xfrm>
                <a:off x="3415" y="3212"/>
                <a:ext cx="93" cy="243"/>
              </a:xfrm>
              <a:custGeom>
                <a:avLst/>
                <a:gdLst>
                  <a:gd name="T0" fmla="*/ 93 w 93"/>
                  <a:gd name="T1" fmla="*/ 243 h 243"/>
                  <a:gd name="T2" fmla="*/ 56 w 93"/>
                  <a:gd name="T3" fmla="*/ 243 h 243"/>
                  <a:gd name="T4" fmla="*/ 0 w 93"/>
                  <a:gd name="T5" fmla="*/ 0 h 243"/>
                  <a:gd name="T6" fmla="*/ 36 w 93"/>
                  <a:gd name="T7" fmla="*/ 0 h 243"/>
                  <a:gd name="T8" fmla="*/ 93 w 93"/>
                  <a:gd name="T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243">
                    <a:moveTo>
                      <a:pt x="93" y="243"/>
                    </a:moveTo>
                    <a:lnTo>
                      <a:pt x="56" y="243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93" y="243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9" name="Freeform 213"/>
              <p:cNvSpPr>
                <a:spLocks/>
              </p:cNvSpPr>
              <p:nvPr/>
            </p:nvSpPr>
            <p:spPr bwMode="auto">
              <a:xfrm>
                <a:off x="3578" y="2863"/>
                <a:ext cx="122" cy="144"/>
              </a:xfrm>
              <a:custGeom>
                <a:avLst/>
                <a:gdLst>
                  <a:gd name="T0" fmla="*/ 40 w 122"/>
                  <a:gd name="T1" fmla="*/ 144 h 144"/>
                  <a:gd name="T2" fmla="*/ 122 w 122"/>
                  <a:gd name="T3" fmla="*/ 144 h 144"/>
                  <a:gd name="T4" fmla="*/ 82 w 122"/>
                  <a:gd name="T5" fmla="*/ 0 h 144"/>
                  <a:gd name="T6" fmla="*/ 0 w 122"/>
                  <a:gd name="T7" fmla="*/ 0 h 144"/>
                  <a:gd name="T8" fmla="*/ 40 w 122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44">
                    <a:moveTo>
                      <a:pt x="40" y="144"/>
                    </a:moveTo>
                    <a:lnTo>
                      <a:pt x="122" y="144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40" y="144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0" name="Freeform 214"/>
              <p:cNvSpPr>
                <a:spLocks/>
              </p:cNvSpPr>
              <p:nvPr/>
            </p:nvSpPr>
            <p:spPr bwMode="auto">
              <a:xfrm>
                <a:off x="3570" y="2740"/>
                <a:ext cx="133" cy="127"/>
              </a:xfrm>
              <a:custGeom>
                <a:avLst/>
                <a:gdLst>
                  <a:gd name="T0" fmla="*/ 90 w 90"/>
                  <a:gd name="T1" fmla="*/ 61 h 86"/>
                  <a:gd name="T2" fmla="*/ 66 w 90"/>
                  <a:gd name="T3" fmla="*/ 86 h 86"/>
                  <a:gd name="T4" fmla="*/ 24 w 90"/>
                  <a:gd name="T5" fmla="*/ 86 h 86"/>
                  <a:gd name="T6" fmla="*/ 0 w 90"/>
                  <a:gd name="T7" fmla="*/ 61 h 86"/>
                  <a:gd name="T8" fmla="*/ 0 w 90"/>
                  <a:gd name="T9" fmla="*/ 24 h 86"/>
                  <a:gd name="T10" fmla="*/ 24 w 90"/>
                  <a:gd name="T11" fmla="*/ 0 h 86"/>
                  <a:gd name="T12" fmla="*/ 66 w 90"/>
                  <a:gd name="T13" fmla="*/ 0 h 86"/>
                  <a:gd name="T14" fmla="*/ 90 w 90"/>
                  <a:gd name="T15" fmla="*/ 24 h 86"/>
                  <a:gd name="T16" fmla="*/ 90 w 90"/>
                  <a:gd name="T17" fmla="*/ 6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86">
                    <a:moveTo>
                      <a:pt x="90" y="61"/>
                    </a:moveTo>
                    <a:cubicBezTo>
                      <a:pt x="90" y="75"/>
                      <a:pt x="79" y="86"/>
                      <a:pt x="66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11" y="86"/>
                      <a:pt x="0" y="75"/>
                      <a:pt x="0" y="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9" y="0"/>
                      <a:pt x="90" y="11"/>
                      <a:pt x="90" y="24"/>
                    </a:cubicBezTo>
                    <a:lnTo>
                      <a:pt x="90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1" name="Freeform 215"/>
              <p:cNvSpPr>
                <a:spLocks/>
              </p:cNvSpPr>
              <p:nvPr/>
            </p:nvSpPr>
            <p:spPr bwMode="auto">
              <a:xfrm>
                <a:off x="2882" y="2309"/>
                <a:ext cx="490" cy="576"/>
              </a:xfrm>
              <a:custGeom>
                <a:avLst/>
                <a:gdLst>
                  <a:gd name="T0" fmla="*/ 0 w 490"/>
                  <a:gd name="T1" fmla="*/ 0 h 576"/>
                  <a:gd name="T2" fmla="*/ 93 w 490"/>
                  <a:gd name="T3" fmla="*/ 0 h 576"/>
                  <a:gd name="T4" fmla="*/ 490 w 490"/>
                  <a:gd name="T5" fmla="*/ 436 h 576"/>
                  <a:gd name="T6" fmla="*/ 344 w 490"/>
                  <a:gd name="T7" fmla="*/ 576 h 576"/>
                  <a:gd name="T8" fmla="*/ 0 w 490"/>
                  <a:gd name="T9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0" h="576">
                    <a:moveTo>
                      <a:pt x="0" y="0"/>
                    </a:moveTo>
                    <a:lnTo>
                      <a:pt x="93" y="0"/>
                    </a:lnTo>
                    <a:lnTo>
                      <a:pt x="490" y="436"/>
                    </a:lnTo>
                    <a:lnTo>
                      <a:pt x="344" y="5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2" name="Freeform 216"/>
              <p:cNvSpPr>
                <a:spLocks/>
              </p:cNvSpPr>
              <p:nvPr/>
            </p:nvSpPr>
            <p:spPr bwMode="auto">
              <a:xfrm>
                <a:off x="3392" y="2309"/>
                <a:ext cx="488" cy="576"/>
              </a:xfrm>
              <a:custGeom>
                <a:avLst/>
                <a:gdLst>
                  <a:gd name="T0" fmla="*/ 488 w 488"/>
                  <a:gd name="T1" fmla="*/ 0 h 576"/>
                  <a:gd name="T2" fmla="*/ 397 w 488"/>
                  <a:gd name="T3" fmla="*/ 0 h 576"/>
                  <a:gd name="T4" fmla="*/ 0 w 488"/>
                  <a:gd name="T5" fmla="*/ 436 h 576"/>
                  <a:gd name="T6" fmla="*/ 146 w 488"/>
                  <a:gd name="T7" fmla="*/ 576 h 576"/>
                  <a:gd name="T8" fmla="*/ 488 w 488"/>
                  <a:gd name="T9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576">
                    <a:moveTo>
                      <a:pt x="488" y="0"/>
                    </a:moveTo>
                    <a:lnTo>
                      <a:pt x="397" y="0"/>
                    </a:lnTo>
                    <a:lnTo>
                      <a:pt x="0" y="436"/>
                    </a:lnTo>
                    <a:lnTo>
                      <a:pt x="146" y="576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3" name="Freeform 217"/>
              <p:cNvSpPr>
                <a:spLocks/>
              </p:cNvSpPr>
              <p:nvPr/>
            </p:nvSpPr>
            <p:spPr bwMode="auto">
              <a:xfrm>
                <a:off x="3273" y="2514"/>
                <a:ext cx="234" cy="205"/>
              </a:xfrm>
              <a:custGeom>
                <a:avLst/>
                <a:gdLst>
                  <a:gd name="T0" fmla="*/ 234 w 234"/>
                  <a:gd name="T1" fmla="*/ 205 h 205"/>
                  <a:gd name="T2" fmla="*/ 0 w 234"/>
                  <a:gd name="T3" fmla="*/ 205 h 205"/>
                  <a:gd name="T4" fmla="*/ 58 w 234"/>
                  <a:gd name="T5" fmla="*/ 0 h 205"/>
                  <a:gd name="T6" fmla="*/ 195 w 234"/>
                  <a:gd name="T7" fmla="*/ 0 h 205"/>
                  <a:gd name="T8" fmla="*/ 234 w 234"/>
                  <a:gd name="T9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05">
                    <a:moveTo>
                      <a:pt x="234" y="205"/>
                    </a:moveTo>
                    <a:lnTo>
                      <a:pt x="0" y="205"/>
                    </a:lnTo>
                    <a:lnTo>
                      <a:pt x="58" y="0"/>
                    </a:lnTo>
                    <a:lnTo>
                      <a:pt x="195" y="0"/>
                    </a:lnTo>
                    <a:lnTo>
                      <a:pt x="234" y="20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4" name="Freeform 218"/>
              <p:cNvSpPr>
                <a:spLocks/>
              </p:cNvSpPr>
              <p:nvPr/>
            </p:nvSpPr>
            <p:spPr bwMode="auto">
              <a:xfrm>
                <a:off x="3273" y="2514"/>
                <a:ext cx="99" cy="205"/>
              </a:xfrm>
              <a:custGeom>
                <a:avLst/>
                <a:gdLst>
                  <a:gd name="T0" fmla="*/ 99 w 99"/>
                  <a:gd name="T1" fmla="*/ 205 h 205"/>
                  <a:gd name="T2" fmla="*/ 0 w 99"/>
                  <a:gd name="T3" fmla="*/ 205 h 205"/>
                  <a:gd name="T4" fmla="*/ 58 w 99"/>
                  <a:gd name="T5" fmla="*/ 0 h 205"/>
                  <a:gd name="T6" fmla="*/ 99 w 99"/>
                  <a:gd name="T7" fmla="*/ 0 h 205"/>
                  <a:gd name="T8" fmla="*/ 99 w 99"/>
                  <a:gd name="T9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205">
                    <a:moveTo>
                      <a:pt x="99" y="205"/>
                    </a:moveTo>
                    <a:lnTo>
                      <a:pt x="0" y="205"/>
                    </a:lnTo>
                    <a:lnTo>
                      <a:pt x="58" y="0"/>
                    </a:lnTo>
                    <a:lnTo>
                      <a:pt x="99" y="0"/>
                    </a:lnTo>
                    <a:lnTo>
                      <a:pt x="99" y="205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5" name="Freeform 219"/>
              <p:cNvSpPr>
                <a:spLocks/>
              </p:cNvSpPr>
              <p:nvPr/>
            </p:nvSpPr>
            <p:spPr bwMode="auto">
              <a:xfrm>
                <a:off x="3189" y="2703"/>
                <a:ext cx="495" cy="289"/>
              </a:xfrm>
              <a:custGeom>
                <a:avLst/>
                <a:gdLst>
                  <a:gd name="T0" fmla="*/ 420 w 495"/>
                  <a:gd name="T1" fmla="*/ 289 h 289"/>
                  <a:gd name="T2" fmla="*/ 0 w 495"/>
                  <a:gd name="T3" fmla="*/ 289 h 289"/>
                  <a:gd name="T4" fmla="*/ 40 w 495"/>
                  <a:gd name="T5" fmla="*/ 185 h 289"/>
                  <a:gd name="T6" fmla="*/ 0 w 495"/>
                  <a:gd name="T7" fmla="*/ 0 h 289"/>
                  <a:gd name="T8" fmla="*/ 420 w 495"/>
                  <a:gd name="T9" fmla="*/ 0 h 289"/>
                  <a:gd name="T10" fmla="*/ 495 w 495"/>
                  <a:gd name="T11" fmla="*/ 131 h 289"/>
                  <a:gd name="T12" fmla="*/ 420 w 495"/>
                  <a:gd name="T13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5" h="289">
                    <a:moveTo>
                      <a:pt x="420" y="289"/>
                    </a:moveTo>
                    <a:lnTo>
                      <a:pt x="0" y="289"/>
                    </a:lnTo>
                    <a:lnTo>
                      <a:pt x="40" y="185"/>
                    </a:lnTo>
                    <a:lnTo>
                      <a:pt x="0" y="0"/>
                    </a:lnTo>
                    <a:lnTo>
                      <a:pt x="420" y="0"/>
                    </a:lnTo>
                    <a:lnTo>
                      <a:pt x="495" y="131"/>
                    </a:lnTo>
                    <a:lnTo>
                      <a:pt x="420" y="2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6" name="Freeform 220"/>
              <p:cNvSpPr>
                <a:spLocks/>
              </p:cNvSpPr>
              <p:nvPr/>
            </p:nvSpPr>
            <p:spPr bwMode="auto">
              <a:xfrm>
                <a:off x="3189" y="2703"/>
                <a:ext cx="105" cy="289"/>
              </a:xfrm>
              <a:custGeom>
                <a:avLst/>
                <a:gdLst>
                  <a:gd name="T0" fmla="*/ 0 w 105"/>
                  <a:gd name="T1" fmla="*/ 0 h 289"/>
                  <a:gd name="T2" fmla="*/ 105 w 105"/>
                  <a:gd name="T3" fmla="*/ 131 h 289"/>
                  <a:gd name="T4" fmla="*/ 0 w 105"/>
                  <a:gd name="T5" fmla="*/ 289 h 289"/>
                  <a:gd name="T6" fmla="*/ 0 w 105"/>
                  <a:gd name="T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289">
                    <a:moveTo>
                      <a:pt x="0" y="0"/>
                    </a:moveTo>
                    <a:lnTo>
                      <a:pt x="105" y="131"/>
                    </a:lnTo>
                    <a:lnTo>
                      <a:pt x="0" y="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7" name="Freeform 221"/>
              <p:cNvSpPr>
                <a:spLocks/>
              </p:cNvSpPr>
              <p:nvPr/>
            </p:nvSpPr>
            <p:spPr bwMode="auto">
              <a:xfrm>
                <a:off x="3343" y="2600"/>
                <a:ext cx="145" cy="18"/>
              </a:xfrm>
              <a:custGeom>
                <a:avLst/>
                <a:gdLst>
                  <a:gd name="T0" fmla="*/ 145 w 145"/>
                  <a:gd name="T1" fmla="*/ 18 h 18"/>
                  <a:gd name="T2" fmla="*/ 0 w 145"/>
                  <a:gd name="T3" fmla="*/ 18 h 18"/>
                  <a:gd name="T4" fmla="*/ 0 w 145"/>
                  <a:gd name="T5" fmla="*/ 0 h 18"/>
                  <a:gd name="T6" fmla="*/ 142 w 145"/>
                  <a:gd name="T7" fmla="*/ 0 h 18"/>
                  <a:gd name="T8" fmla="*/ 145 w 145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8">
                    <a:moveTo>
                      <a:pt x="145" y="18"/>
                    </a:moveTo>
                    <a:lnTo>
                      <a:pt x="0" y="18"/>
                    </a:lnTo>
                    <a:lnTo>
                      <a:pt x="0" y="0"/>
                    </a:lnTo>
                    <a:lnTo>
                      <a:pt x="142" y="0"/>
                    </a:lnTo>
                    <a:lnTo>
                      <a:pt x="145" y="18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8" name="Freeform 222"/>
              <p:cNvSpPr>
                <a:spLocks/>
              </p:cNvSpPr>
              <p:nvPr/>
            </p:nvSpPr>
            <p:spPr bwMode="auto">
              <a:xfrm>
                <a:off x="3343" y="2652"/>
                <a:ext cx="164" cy="51"/>
              </a:xfrm>
              <a:custGeom>
                <a:avLst/>
                <a:gdLst>
                  <a:gd name="T0" fmla="*/ 0 w 164"/>
                  <a:gd name="T1" fmla="*/ 51 h 51"/>
                  <a:gd name="T2" fmla="*/ 0 w 164"/>
                  <a:gd name="T3" fmla="*/ 0 h 51"/>
                  <a:gd name="T4" fmla="*/ 150 w 164"/>
                  <a:gd name="T5" fmla="*/ 0 h 51"/>
                  <a:gd name="T6" fmla="*/ 164 w 164"/>
                  <a:gd name="T7" fmla="*/ 51 h 51"/>
                  <a:gd name="T8" fmla="*/ 0 w 164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4" h="51">
                    <a:moveTo>
                      <a:pt x="0" y="51"/>
                    </a:moveTo>
                    <a:lnTo>
                      <a:pt x="0" y="0"/>
                    </a:lnTo>
                    <a:lnTo>
                      <a:pt x="150" y="0"/>
                    </a:lnTo>
                    <a:lnTo>
                      <a:pt x="164" y="51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6DC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9" name="Line 223"/>
              <p:cNvSpPr>
                <a:spLocks noChangeShapeType="1"/>
              </p:cNvSpPr>
              <p:nvPr/>
            </p:nvSpPr>
            <p:spPr bwMode="auto">
              <a:xfrm>
                <a:off x="3390" y="2677"/>
                <a:ext cx="84" cy="0"/>
              </a:xfrm>
              <a:prstGeom prst="line">
                <a:avLst/>
              </a:prstGeom>
              <a:noFill/>
              <a:ln w="11113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0" name="Freeform 224"/>
              <p:cNvSpPr>
                <a:spLocks/>
              </p:cNvSpPr>
              <p:nvPr/>
            </p:nvSpPr>
            <p:spPr bwMode="auto">
              <a:xfrm>
                <a:off x="3033" y="2863"/>
                <a:ext cx="147" cy="144"/>
              </a:xfrm>
              <a:custGeom>
                <a:avLst/>
                <a:gdLst>
                  <a:gd name="T0" fmla="*/ 82 w 147"/>
                  <a:gd name="T1" fmla="*/ 144 h 144"/>
                  <a:gd name="T2" fmla="*/ 0 w 147"/>
                  <a:gd name="T3" fmla="*/ 144 h 144"/>
                  <a:gd name="T4" fmla="*/ 65 w 147"/>
                  <a:gd name="T5" fmla="*/ 0 h 144"/>
                  <a:gd name="T6" fmla="*/ 147 w 147"/>
                  <a:gd name="T7" fmla="*/ 0 h 144"/>
                  <a:gd name="T8" fmla="*/ 82 w 147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44">
                    <a:moveTo>
                      <a:pt x="82" y="144"/>
                    </a:moveTo>
                    <a:lnTo>
                      <a:pt x="0" y="144"/>
                    </a:lnTo>
                    <a:lnTo>
                      <a:pt x="65" y="0"/>
                    </a:lnTo>
                    <a:lnTo>
                      <a:pt x="147" y="0"/>
                    </a:lnTo>
                    <a:lnTo>
                      <a:pt x="82" y="144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1" name="Freeform 225"/>
              <p:cNvSpPr>
                <a:spLocks/>
              </p:cNvSpPr>
              <p:nvPr/>
            </p:nvSpPr>
            <p:spPr bwMode="auto">
              <a:xfrm>
                <a:off x="3009" y="2863"/>
                <a:ext cx="89" cy="144"/>
              </a:xfrm>
              <a:custGeom>
                <a:avLst/>
                <a:gdLst>
                  <a:gd name="T0" fmla="*/ 0 w 89"/>
                  <a:gd name="T1" fmla="*/ 144 h 144"/>
                  <a:gd name="T2" fmla="*/ 24 w 89"/>
                  <a:gd name="T3" fmla="*/ 144 h 144"/>
                  <a:gd name="T4" fmla="*/ 89 w 89"/>
                  <a:gd name="T5" fmla="*/ 0 h 144"/>
                  <a:gd name="T6" fmla="*/ 64 w 89"/>
                  <a:gd name="T7" fmla="*/ 0 h 144"/>
                  <a:gd name="T8" fmla="*/ 0 w 8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144">
                    <a:moveTo>
                      <a:pt x="0" y="144"/>
                    </a:moveTo>
                    <a:lnTo>
                      <a:pt x="24" y="144"/>
                    </a:lnTo>
                    <a:lnTo>
                      <a:pt x="89" y="0"/>
                    </a:lnTo>
                    <a:lnTo>
                      <a:pt x="64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2" name="Rectangle 226"/>
              <p:cNvSpPr>
                <a:spLocks noChangeArrowheads="1"/>
              </p:cNvSpPr>
              <p:nvPr/>
            </p:nvSpPr>
            <p:spPr bwMode="auto">
              <a:xfrm>
                <a:off x="3253" y="2992"/>
                <a:ext cx="254" cy="186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3" name="Rectangle 227"/>
              <p:cNvSpPr>
                <a:spLocks noChangeArrowheads="1"/>
              </p:cNvSpPr>
              <p:nvPr/>
            </p:nvSpPr>
            <p:spPr bwMode="auto">
              <a:xfrm>
                <a:off x="3253" y="2992"/>
                <a:ext cx="41" cy="186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4" name="Freeform 228"/>
              <p:cNvSpPr>
                <a:spLocks/>
              </p:cNvSpPr>
              <p:nvPr/>
            </p:nvSpPr>
            <p:spPr bwMode="auto">
              <a:xfrm>
                <a:off x="3253" y="2992"/>
                <a:ext cx="254" cy="45"/>
              </a:xfrm>
              <a:custGeom>
                <a:avLst/>
                <a:gdLst>
                  <a:gd name="T0" fmla="*/ 254 w 254"/>
                  <a:gd name="T1" fmla="*/ 0 h 45"/>
                  <a:gd name="T2" fmla="*/ 0 w 254"/>
                  <a:gd name="T3" fmla="*/ 45 h 45"/>
                  <a:gd name="T4" fmla="*/ 0 w 254"/>
                  <a:gd name="T5" fmla="*/ 0 h 45"/>
                  <a:gd name="T6" fmla="*/ 254 w 254"/>
                  <a:gd name="T7" fmla="*/ 0 h 45"/>
                  <a:gd name="T8" fmla="*/ 254 w 254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45">
                    <a:moveTo>
                      <a:pt x="254" y="0"/>
                    </a:moveTo>
                    <a:lnTo>
                      <a:pt x="0" y="45"/>
                    </a:lnTo>
                    <a:lnTo>
                      <a:pt x="0" y="0"/>
                    </a:lnTo>
                    <a:lnTo>
                      <a:pt x="254" y="0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5" name="Rectangle 229"/>
              <p:cNvSpPr>
                <a:spLocks noChangeArrowheads="1"/>
              </p:cNvSpPr>
              <p:nvPr/>
            </p:nvSpPr>
            <p:spPr bwMode="auto">
              <a:xfrm>
                <a:off x="3225" y="3093"/>
                <a:ext cx="305" cy="11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6" name="Freeform 230"/>
              <p:cNvSpPr>
                <a:spLocks/>
              </p:cNvSpPr>
              <p:nvPr/>
            </p:nvSpPr>
            <p:spPr bwMode="auto">
              <a:xfrm>
                <a:off x="3343" y="3191"/>
                <a:ext cx="159" cy="102"/>
              </a:xfrm>
              <a:custGeom>
                <a:avLst/>
                <a:gdLst>
                  <a:gd name="T0" fmla="*/ 131 w 159"/>
                  <a:gd name="T1" fmla="*/ 102 h 102"/>
                  <a:gd name="T2" fmla="*/ 29 w 159"/>
                  <a:gd name="T3" fmla="*/ 102 h 102"/>
                  <a:gd name="T4" fmla="*/ 0 w 159"/>
                  <a:gd name="T5" fmla="*/ 0 h 102"/>
                  <a:gd name="T6" fmla="*/ 159 w 159"/>
                  <a:gd name="T7" fmla="*/ 0 h 102"/>
                  <a:gd name="T8" fmla="*/ 131 w 159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102">
                    <a:moveTo>
                      <a:pt x="131" y="102"/>
                    </a:moveTo>
                    <a:lnTo>
                      <a:pt x="29" y="102"/>
                    </a:lnTo>
                    <a:lnTo>
                      <a:pt x="0" y="0"/>
                    </a:lnTo>
                    <a:lnTo>
                      <a:pt x="159" y="0"/>
                    </a:lnTo>
                    <a:lnTo>
                      <a:pt x="131" y="1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7" name="Freeform 231"/>
              <p:cNvSpPr>
                <a:spLocks/>
              </p:cNvSpPr>
              <p:nvPr/>
            </p:nvSpPr>
            <p:spPr bwMode="auto">
              <a:xfrm>
                <a:off x="3185" y="3212"/>
                <a:ext cx="158" cy="243"/>
              </a:xfrm>
              <a:custGeom>
                <a:avLst/>
                <a:gdLst>
                  <a:gd name="T0" fmla="*/ 102 w 158"/>
                  <a:gd name="T1" fmla="*/ 243 h 243"/>
                  <a:gd name="T2" fmla="*/ 0 w 158"/>
                  <a:gd name="T3" fmla="*/ 243 h 243"/>
                  <a:gd name="T4" fmla="*/ 57 w 158"/>
                  <a:gd name="T5" fmla="*/ 0 h 243"/>
                  <a:gd name="T6" fmla="*/ 158 w 158"/>
                  <a:gd name="T7" fmla="*/ 0 h 243"/>
                  <a:gd name="T8" fmla="*/ 102 w 158"/>
                  <a:gd name="T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243">
                    <a:moveTo>
                      <a:pt x="102" y="243"/>
                    </a:moveTo>
                    <a:lnTo>
                      <a:pt x="0" y="243"/>
                    </a:lnTo>
                    <a:lnTo>
                      <a:pt x="57" y="0"/>
                    </a:lnTo>
                    <a:lnTo>
                      <a:pt x="158" y="0"/>
                    </a:lnTo>
                    <a:lnTo>
                      <a:pt x="102" y="243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8" name="Freeform 232"/>
              <p:cNvSpPr>
                <a:spLocks/>
              </p:cNvSpPr>
              <p:nvPr/>
            </p:nvSpPr>
            <p:spPr bwMode="auto">
              <a:xfrm>
                <a:off x="3185" y="3212"/>
                <a:ext cx="96" cy="243"/>
              </a:xfrm>
              <a:custGeom>
                <a:avLst/>
                <a:gdLst>
                  <a:gd name="T0" fmla="*/ 38 w 96"/>
                  <a:gd name="T1" fmla="*/ 243 h 243"/>
                  <a:gd name="T2" fmla="*/ 0 w 96"/>
                  <a:gd name="T3" fmla="*/ 243 h 243"/>
                  <a:gd name="T4" fmla="*/ 57 w 96"/>
                  <a:gd name="T5" fmla="*/ 0 h 243"/>
                  <a:gd name="T6" fmla="*/ 96 w 96"/>
                  <a:gd name="T7" fmla="*/ 0 h 243"/>
                  <a:gd name="T8" fmla="*/ 38 w 96"/>
                  <a:gd name="T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243">
                    <a:moveTo>
                      <a:pt x="38" y="243"/>
                    </a:moveTo>
                    <a:lnTo>
                      <a:pt x="0" y="243"/>
                    </a:lnTo>
                    <a:lnTo>
                      <a:pt x="57" y="0"/>
                    </a:lnTo>
                    <a:lnTo>
                      <a:pt x="96" y="0"/>
                    </a:lnTo>
                    <a:lnTo>
                      <a:pt x="38" y="243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9" name="Freeform 233"/>
              <p:cNvSpPr>
                <a:spLocks/>
              </p:cNvSpPr>
              <p:nvPr/>
            </p:nvSpPr>
            <p:spPr bwMode="auto">
              <a:xfrm>
                <a:off x="3099" y="3455"/>
                <a:ext cx="233" cy="347"/>
              </a:xfrm>
              <a:custGeom>
                <a:avLst/>
                <a:gdLst>
                  <a:gd name="T0" fmla="*/ 148 w 233"/>
                  <a:gd name="T1" fmla="*/ 347 h 347"/>
                  <a:gd name="T2" fmla="*/ 0 w 233"/>
                  <a:gd name="T3" fmla="*/ 347 h 347"/>
                  <a:gd name="T4" fmla="*/ 86 w 233"/>
                  <a:gd name="T5" fmla="*/ 0 h 347"/>
                  <a:gd name="T6" fmla="*/ 233 w 233"/>
                  <a:gd name="T7" fmla="*/ 0 h 347"/>
                  <a:gd name="T8" fmla="*/ 148 w 233"/>
                  <a:gd name="T9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347">
                    <a:moveTo>
                      <a:pt x="148" y="347"/>
                    </a:moveTo>
                    <a:lnTo>
                      <a:pt x="0" y="347"/>
                    </a:lnTo>
                    <a:lnTo>
                      <a:pt x="86" y="0"/>
                    </a:lnTo>
                    <a:lnTo>
                      <a:pt x="233" y="0"/>
                    </a:lnTo>
                    <a:lnTo>
                      <a:pt x="148" y="3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0" name="Freeform 234"/>
              <p:cNvSpPr>
                <a:spLocks/>
              </p:cNvSpPr>
              <p:nvPr/>
            </p:nvSpPr>
            <p:spPr bwMode="auto">
              <a:xfrm>
                <a:off x="3049" y="3455"/>
                <a:ext cx="136" cy="347"/>
              </a:xfrm>
              <a:custGeom>
                <a:avLst/>
                <a:gdLst>
                  <a:gd name="T0" fmla="*/ 0 w 136"/>
                  <a:gd name="T1" fmla="*/ 347 h 347"/>
                  <a:gd name="T2" fmla="*/ 50 w 136"/>
                  <a:gd name="T3" fmla="*/ 347 h 347"/>
                  <a:gd name="T4" fmla="*/ 136 w 136"/>
                  <a:gd name="T5" fmla="*/ 0 h 347"/>
                  <a:gd name="T6" fmla="*/ 86 w 136"/>
                  <a:gd name="T7" fmla="*/ 0 h 347"/>
                  <a:gd name="T8" fmla="*/ 0 w 136"/>
                  <a:gd name="T9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" h="347">
                    <a:moveTo>
                      <a:pt x="0" y="347"/>
                    </a:moveTo>
                    <a:lnTo>
                      <a:pt x="50" y="347"/>
                    </a:lnTo>
                    <a:lnTo>
                      <a:pt x="136" y="0"/>
                    </a:lnTo>
                    <a:lnTo>
                      <a:pt x="86" y="0"/>
                    </a:lnTo>
                    <a:lnTo>
                      <a:pt x="0" y="347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1" name="Freeform 235"/>
              <p:cNvSpPr>
                <a:spLocks/>
              </p:cNvSpPr>
              <p:nvPr/>
            </p:nvSpPr>
            <p:spPr bwMode="auto">
              <a:xfrm>
                <a:off x="3491" y="3455"/>
                <a:ext cx="233" cy="347"/>
              </a:xfrm>
              <a:custGeom>
                <a:avLst/>
                <a:gdLst>
                  <a:gd name="T0" fmla="*/ 233 w 233"/>
                  <a:gd name="T1" fmla="*/ 347 h 347"/>
                  <a:gd name="T2" fmla="*/ 85 w 233"/>
                  <a:gd name="T3" fmla="*/ 347 h 347"/>
                  <a:gd name="T4" fmla="*/ 0 w 233"/>
                  <a:gd name="T5" fmla="*/ 0 h 347"/>
                  <a:gd name="T6" fmla="*/ 147 w 233"/>
                  <a:gd name="T7" fmla="*/ 0 h 347"/>
                  <a:gd name="T8" fmla="*/ 233 w 233"/>
                  <a:gd name="T9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347">
                    <a:moveTo>
                      <a:pt x="233" y="347"/>
                    </a:moveTo>
                    <a:lnTo>
                      <a:pt x="85" y="347"/>
                    </a:lnTo>
                    <a:lnTo>
                      <a:pt x="0" y="0"/>
                    </a:lnTo>
                    <a:lnTo>
                      <a:pt x="147" y="0"/>
                    </a:lnTo>
                    <a:lnTo>
                      <a:pt x="233" y="3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2" name="Freeform 236"/>
              <p:cNvSpPr>
                <a:spLocks/>
              </p:cNvSpPr>
              <p:nvPr/>
            </p:nvSpPr>
            <p:spPr bwMode="auto">
              <a:xfrm>
                <a:off x="3189" y="2834"/>
                <a:ext cx="495" cy="158"/>
              </a:xfrm>
              <a:custGeom>
                <a:avLst/>
                <a:gdLst>
                  <a:gd name="T0" fmla="*/ 105 w 495"/>
                  <a:gd name="T1" fmla="*/ 0 h 158"/>
                  <a:gd name="T2" fmla="*/ 495 w 495"/>
                  <a:gd name="T3" fmla="*/ 0 h 158"/>
                  <a:gd name="T4" fmla="*/ 420 w 495"/>
                  <a:gd name="T5" fmla="*/ 158 h 158"/>
                  <a:gd name="T6" fmla="*/ 0 w 495"/>
                  <a:gd name="T7" fmla="*/ 158 h 158"/>
                  <a:gd name="T8" fmla="*/ 105 w 495"/>
                  <a:gd name="T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158">
                    <a:moveTo>
                      <a:pt x="105" y="0"/>
                    </a:moveTo>
                    <a:lnTo>
                      <a:pt x="495" y="0"/>
                    </a:lnTo>
                    <a:lnTo>
                      <a:pt x="420" y="158"/>
                    </a:lnTo>
                    <a:lnTo>
                      <a:pt x="0" y="158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3" name="Freeform 237"/>
              <p:cNvSpPr>
                <a:spLocks/>
              </p:cNvSpPr>
              <p:nvPr/>
            </p:nvSpPr>
            <p:spPr bwMode="auto">
              <a:xfrm>
                <a:off x="3476" y="2985"/>
                <a:ext cx="189" cy="122"/>
              </a:xfrm>
              <a:custGeom>
                <a:avLst/>
                <a:gdLst>
                  <a:gd name="T0" fmla="*/ 0 w 189"/>
                  <a:gd name="T1" fmla="*/ 122 h 122"/>
                  <a:gd name="T2" fmla="*/ 68 w 189"/>
                  <a:gd name="T3" fmla="*/ 0 h 122"/>
                  <a:gd name="T4" fmla="*/ 189 w 189"/>
                  <a:gd name="T5" fmla="*/ 0 h 122"/>
                  <a:gd name="T6" fmla="*/ 189 w 189"/>
                  <a:gd name="T7" fmla="*/ 122 h 122"/>
                  <a:gd name="T8" fmla="*/ 0 w 189"/>
                  <a:gd name="T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122">
                    <a:moveTo>
                      <a:pt x="0" y="122"/>
                    </a:moveTo>
                    <a:lnTo>
                      <a:pt x="68" y="0"/>
                    </a:lnTo>
                    <a:lnTo>
                      <a:pt x="189" y="0"/>
                    </a:lnTo>
                    <a:lnTo>
                      <a:pt x="189" y="122"/>
                    </a:lnTo>
                    <a:lnTo>
                      <a:pt x="0" y="12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5" name="Freeform 239"/>
              <p:cNvSpPr>
                <a:spLocks/>
              </p:cNvSpPr>
              <p:nvPr/>
            </p:nvSpPr>
            <p:spPr bwMode="auto">
              <a:xfrm>
                <a:off x="3530" y="2985"/>
                <a:ext cx="189" cy="122"/>
              </a:xfrm>
              <a:custGeom>
                <a:avLst/>
                <a:gdLst>
                  <a:gd name="T0" fmla="*/ 0 w 189"/>
                  <a:gd name="T1" fmla="*/ 122 h 122"/>
                  <a:gd name="T2" fmla="*/ 68 w 189"/>
                  <a:gd name="T3" fmla="*/ 0 h 122"/>
                  <a:gd name="T4" fmla="*/ 189 w 189"/>
                  <a:gd name="T5" fmla="*/ 0 h 122"/>
                  <a:gd name="T6" fmla="*/ 189 w 189"/>
                  <a:gd name="T7" fmla="*/ 122 h 122"/>
                  <a:gd name="T8" fmla="*/ 0 w 189"/>
                  <a:gd name="T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122">
                    <a:moveTo>
                      <a:pt x="0" y="122"/>
                    </a:moveTo>
                    <a:lnTo>
                      <a:pt x="68" y="0"/>
                    </a:lnTo>
                    <a:lnTo>
                      <a:pt x="189" y="0"/>
                    </a:lnTo>
                    <a:lnTo>
                      <a:pt x="189" y="122"/>
                    </a:lnTo>
                    <a:lnTo>
                      <a:pt x="0" y="1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6" name="Freeform 240"/>
              <p:cNvSpPr>
                <a:spLocks/>
              </p:cNvSpPr>
              <p:nvPr/>
            </p:nvSpPr>
            <p:spPr bwMode="auto">
              <a:xfrm>
                <a:off x="3476" y="3107"/>
                <a:ext cx="243" cy="28"/>
              </a:xfrm>
              <a:custGeom>
                <a:avLst/>
                <a:gdLst>
                  <a:gd name="T0" fmla="*/ 0 w 243"/>
                  <a:gd name="T1" fmla="*/ 28 h 28"/>
                  <a:gd name="T2" fmla="*/ 0 w 243"/>
                  <a:gd name="T3" fmla="*/ 0 h 28"/>
                  <a:gd name="T4" fmla="*/ 243 w 243"/>
                  <a:gd name="T5" fmla="*/ 0 h 28"/>
                  <a:gd name="T6" fmla="*/ 218 w 243"/>
                  <a:gd name="T7" fmla="*/ 28 h 28"/>
                  <a:gd name="T8" fmla="*/ 0 w 243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28">
                    <a:moveTo>
                      <a:pt x="0" y="28"/>
                    </a:moveTo>
                    <a:lnTo>
                      <a:pt x="0" y="0"/>
                    </a:lnTo>
                    <a:lnTo>
                      <a:pt x="243" y="0"/>
                    </a:lnTo>
                    <a:lnTo>
                      <a:pt x="218" y="28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8" name="Freeform 242"/>
              <p:cNvSpPr>
                <a:spLocks/>
              </p:cNvSpPr>
              <p:nvPr/>
            </p:nvSpPr>
            <p:spPr bwMode="auto">
              <a:xfrm>
                <a:off x="3000" y="2989"/>
                <a:ext cx="350" cy="121"/>
              </a:xfrm>
              <a:custGeom>
                <a:avLst/>
                <a:gdLst>
                  <a:gd name="T0" fmla="*/ 350 w 350"/>
                  <a:gd name="T1" fmla="*/ 121 h 121"/>
                  <a:gd name="T2" fmla="*/ 279 w 350"/>
                  <a:gd name="T3" fmla="*/ 0 h 121"/>
                  <a:gd name="T4" fmla="*/ 0 w 350"/>
                  <a:gd name="T5" fmla="*/ 0 h 121"/>
                  <a:gd name="T6" fmla="*/ 0 w 350"/>
                  <a:gd name="T7" fmla="*/ 121 h 121"/>
                  <a:gd name="T8" fmla="*/ 350 w 350"/>
                  <a:gd name="T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0" h="121">
                    <a:moveTo>
                      <a:pt x="350" y="121"/>
                    </a:moveTo>
                    <a:lnTo>
                      <a:pt x="279" y="0"/>
                    </a:lnTo>
                    <a:lnTo>
                      <a:pt x="0" y="0"/>
                    </a:lnTo>
                    <a:lnTo>
                      <a:pt x="0" y="121"/>
                    </a:lnTo>
                    <a:lnTo>
                      <a:pt x="350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9" name="Freeform 243"/>
              <p:cNvSpPr>
                <a:spLocks/>
              </p:cNvSpPr>
              <p:nvPr/>
            </p:nvSpPr>
            <p:spPr bwMode="auto">
              <a:xfrm>
                <a:off x="3000" y="3110"/>
                <a:ext cx="350" cy="25"/>
              </a:xfrm>
              <a:custGeom>
                <a:avLst/>
                <a:gdLst>
                  <a:gd name="T0" fmla="*/ 350 w 350"/>
                  <a:gd name="T1" fmla="*/ 25 h 25"/>
                  <a:gd name="T2" fmla="*/ 350 w 350"/>
                  <a:gd name="T3" fmla="*/ 0 h 25"/>
                  <a:gd name="T4" fmla="*/ 0 w 350"/>
                  <a:gd name="T5" fmla="*/ 0 h 25"/>
                  <a:gd name="T6" fmla="*/ 24 w 350"/>
                  <a:gd name="T7" fmla="*/ 25 h 25"/>
                  <a:gd name="T8" fmla="*/ 350 w 350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0" h="25">
                    <a:moveTo>
                      <a:pt x="350" y="25"/>
                    </a:moveTo>
                    <a:lnTo>
                      <a:pt x="350" y="0"/>
                    </a:lnTo>
                    <a:lnTo>
                      <a:pt x="0" y="0"/>
                    </a:lnTo>
                    <a:lnTo>
                      <a:pt x="24" y="25"/>
                    </a:lnTo>
                    <a:lnTo>
                      <a:pt x="350" y="25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0" name="Freeform 244"/>
              <p:cNvSpPr>
                <a:spLocks/>
              </p:cNvSpPr>
              <p:nvPr/>
            </p:nvSpPr>
            <p:spPr bwMode="auto">
              <a:xfrm>
                <a:off x="3037" y="2740"/>
                <a:ext cx="132" cy="127"/>
              </a:xfrm>
              <a:custGeom>
                <a:avLst/>
                <a:gdLst>
                  <a:gd name="T0" fmla="*/ 89 w 89"/>
                  <a:gd name="T1" fmla="*/ 61 h 86"/>
                  <a:gd name="T2" fmla="*/ 65 w 89"/>
                  <a:gd name="T3" fmla="*/ 86 h 86"/>
                  <a:gd name="T4" fmla="*/ 24 w 89"/>
                  <a:gd name="T5" fmla="*/ 86 h 86"/>
                  <a:gd name="T6" fmla="*/ 0 w 89"/>
                  <a:gd name="T7" fmla="*/ 61 h 86"/>
                  <a:gd name="T8" fmla="*/ 0 w 89"/>
                  <a:gd name="T9" fmla="*/ 24 h 86"/>
                  <a:gd name="T10" fmla="*/ 24 w 89"/>
                  <a:gd name="T11" fmla="*/ 0 h 86"/>
                  <a:gd name="T12" fmla="*/ 65 w 89"/>
                  <a:gd name="T13" fmla="*/ 0 h 86"/>
                  <a:gd name="T14" fmla="*/ 89 w 89"/>
                  <a:gd name="T15" fmla="*/ 24 h 86"/>
                  <a:gd name="T16" fmla="*/ 89 w 89"/>
                  <a:gd name="T17" fmla="*/ 6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86">
                    <a:moveTo>
                      <a:pt x="89" y="61"/>
                    </a:moveTo>
                    <a:cubicBezTo>
                      <a:pt x="89" y="75"/>
                      <a:pt x="79" y="86"/>
                      <a:pt x="65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10" y="86"/>
                      <a:pt x="0" y="75"/>
                      <a:pt x="0" y="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0" y="0"/>
                      <a:pt x="24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79" y="0"/>
                      <a:pt x="89" y="11"/>
                      <a:pt x="89" y="24"/>
                    </a:cubicBezTo>
                    <a:lnTo>
                      <a:pt x="89" y="61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1" name="Freeform 245"/>
              <p:cNvSpPr>
                <a:spLocks/>
              </p:cNvSpPr>
              <p:nvPr/>
            </p:nvSpPr>
            <p:spPr bwMode="auto">
              <a:xfrm>
                <a:off x="3095" y="2740"/>
                <a:ext cx="133" cy="127"/>
              </a:xfrm>
              <a:custGeom>
                <a:avLst/>
                <a:gdLst>
                  <a:gd name="T0" fmla="*/ 90 w 90"/>
                  <a:gd name="T1" fmla="*/ 61 h 86"/>
                  <a:gd name="T2" fmla="*/ 66 w 90"/>
                  <a:gd name="T3" fmla="*/ 86 h 86"/>
                  <a:gd name="T4" fmla="*/ 24 w 90"/>
                  <a:gd name="T5" fmla="*/ 86 h 86"/>
                  <a:gd name="T6" fmla="*/ 0 w 90"/>
                  <a:gd name="T7" fmla="*/ 61 h 86"/>
                  <a:gd name="T8" fmla="*/ 0 w 90"/>
                  <a:gd name="T9" fmla="*/ 24 h 86"/>
                  <a:gd name="T10" fmla="*/ 24 w 90"/>
                  <a:gd name="T11" fmla="*/ 0 h 86"/>
                  <a:gd name="T12" fmla="*/ 66 w 90"/>
                  <a:gd name="T13" fmla="*/ 0 h 86"/>
                  <a:gd name="T14" fmla="*/ 90 w 90"/>
                  <a:gd name="T15" fmla="*/ 24 h 86"/>
                  <a:gd name="T16" fmla="*/ 90 w 90"/>
                  <a:gd name="T17" fmla="*/ 6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86">
                    <a:moveTo>
                      <a:pt x="90" y="61"/>
                    </a:moveTo>
                    <a:cubicBezTo>
                      <a:pt x="90" y="75"/>
                      <a:pt x="79" y="86"/>
                      <a:pt x="66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11" y="86"/>
                      <a:pt x="0" y="75"/>
                      <a:pt x="0" y="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9" y="0"/>
                      <a:pt x="90" y="11"/>
                      <a:pt x="90" y="24"/>
                    </a:cubicBezTo>
                    <a:lnTo>
                      <a:pt x="90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2" name="Rectangle 246"/>
              <p:cNvSpPr>
                <a:spLocks noChangeArrowheads="1"/>
              </p:cNvSpPr>
              <p:nvPr/>
            </p:nvSpPr>
            <p:spPr bwMode="auto">
              <a:xfrm>
                <a:off x="3343" y="2600"/>
                <a:ext cx="7" cy="18"/>
              </a:xfrm>
              <a:prstGeom prst="rect">
                <a:avLst/>
              </a:pr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3" name="Freeform 247"/>
              <p:cNvSpPr>
                <a:spLocks/>
              </p:cNvSpPr>
              <p:nvPr/>
            </p:nvSpPr>
            <p:spPr bwMode="auto">
              <a:xfrm>
                <a:off x="3332" y="2461"/>
                <a:ext cx="218" cy="120"/>
              </a:xfrm>
              <a:custGeom>
                <a:avLst/>
                <a:gdLst>
                  <a:gd name="T0" fmla="*/ 0 w 218"/>
                  <a:gd name="T1" fmla="*/ 0 h 120"/>
                  <a:gd name="T2" fmla="*/ 107 w 218"/>
                  <a:gd name="T3" fmla="*/ 120 h 120"/>
                  <a:gd name="T4" fmla="*/ 218 w 218"/>
                  <a:gd name="T5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" h="120">
                    <a:moveTo>
                      <a:pt x="0" y="0"/>
                    </a:moveTo>
                    <a:lnTo>
                      <a:pt x="107" y="120"/>
                    </a:lnTo>
                    <a:lnTo>
                      <a:pt x="218" y="0"/>
                    </a:lnTo>
                  </a:path>
                </a:pathLst>
              </a:custGeom>
              <a:noFill/>
              <a:ln w="23813" cap="rnd">
                <a:solidFill>
                  <a:srgbClr val="0072C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4" name="Rectangle 248"/>
              <p:cNvSpPr>
                <a:spLocks noChangeArrowheads="1"/>
              </p:cNvSpPr>
              <p:nvPr/>
            </p:nvSpPr>
            <p:spPr bwMode="auto">
              <a:xfrm>
                <a:off x="3225" y="3135"/>
                <a:ext cx="69" cy="77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5" name="Freeform 249"/>
              <p:cNvSpPr>
                <a:spLocks/>
              </p:cNvSpPr>
              <p:nvPr/>
            </p:nvSpPr>
            <p:spPr bwMode="auto">
              <a:xfrm>
                <a:off x="3607" y="3742"/>
                <a:ext cx="105" cy="60"/>
              </a:xfrm>
              <a:custGeom>
                <a:avLst/>
                <a:gdLst>
                  <a:gd name="T0" fmla="*/ 0 w 105"/>
                  <a:gd name="T1" fmla="*/ 60 h 60"/>
                  <a:gd name="T2" fmla="*/ 0 w 105"/>
                  <a:gd name="T3" fmla="*/ 0 h 60"/>
                  <a:gd name="T4" fmla="*/ 105 w 105"/>
                  <a:gd name="T5" fmla="*/ 60 h 60"/>
                  <a:gd name="T6" fmla="*/ 0 w 105"/>
                  <a:gd name="T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60">
                    <a:moveTo>
                      <a:pt x="0" y="60"/>
                    </a:moveTo>
                    <a:lnTo>
                      <a:pt x="0" y="0"/>
                    </a:lnTo>
                    <a:lnTo>
                      <a:pt x="105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6" name="Freeform 250"/>
              <p:cNvSpPr>
                <a:spLocks/>
              </p:cNvSpPr>
              <p:nvPr/>
            </p:nvSpPr>
            <p:spPr bwMode="auto">
              <a:xfrm>
                <a:off x="3607" y="3739"/>
                <a:ext cx="205" cy="63"/>
              </a:xfrm>
              <a:custGeom>
                <a:avLst/>
                <a:gdLst>
                  <a:gd name="T0" fmla="*/ 101 w 205"/>
                  <a:gd name="T1" fmla="*/ 0 h 63"/>
                  <a:gd name="T2" fmla="*/ 205 w 205"/>
                  <a:gd name="T3" fmla="*/ 63 h 63"/>
                  <a:gd name="T4" fmla="*/ 105 w 205"/>
                  <a:gd name="T5" fmla="*/ 63 h 63"/>
                  <a:gd name="T6" fmla="*/ 0 w 205"/>
                  <a:gd name="T7" fmla="*/ 3 h 63"/>
                  <a:gd name="T8" fmla="*/ 101 w 205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63">
                    <a:moveTo>
                      <a:pt x="101" y="0"/>
                    </a:moveTo>
                    <a:lnTo>
                      <a:pt x="205" y="63"/>
                    </a:lnTo>
                    <a:lnTo>
                      <a:pt x="105" y="63"/>
                    </a:lnTo>
                    <a:lnTo>
                      <a:pt x="0" y="3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7" name="Freeform 251"/>
              <p:cNvSpPr>
                <a:spLocks/>
              </p:cNvSpPr>
              <p:nvPr/>
            </p:nvSpPr>
            <p:spPr bwMode="auto">
              <a:xfrm>
                <a:off x="3146" y="3739"/>
                <a:ext cx="206" cy="63"/>
              </a:xfrm>
              <a:custGeom>
                <a:avLst/>
                <a:gdLst>
                  <a:gd name="T0" fmla="*/ 101 w 206"/>
                  <a:gd name="T1" fmla="*/ 0 h 63"/>
                  <a:gd name="T2" fmla="*/ 206 w 206"/>
                  <a:gd name="T3" fmla="*/ 63 h 63"/>
                  <a:gd name="T4" fmla="*/ 101 w 206"/>
                  <a:gd name="T5" fmla="*/ 63 h 63"/>
                  <a:gd name="T6" fmla="*/ 0 w 206"/>
                  <a:gd name="T7" fmla="*/ 3 h 63"/>
                  <a:gd name="T8" fmla="*/ 101 w 206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63">
                    <a:moveTo>
                      <a:pt x="101" y="0"/>
                    </a:moveTo>
                    <a:lnTo>
                      <a:pt x="206" y="63"/>
                    </a:lnTo>
                    <a:lnTo>
                      <a:pt x="101" y="63"/>
                    </a:lnTo>
                    <a:lnTo>
                      <a:pt x="0" y="3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8" name="Freeform 252"/>
              <p:cNvSpPr>
                <a:spLocks/>
              </p:cNvSpPr>
              <p:nvPr/>
            </p:nvSpPr>
            <p:spPr bwMode="auto">
              <a:xfrm>
                <a:off x="3146" y="3742"/>
                <a:ext cx="105" cy="60"/>
              </a:xfrm>
              <a:custGeom>
                <a:avLst/>
                <a:gdLst>
                  <a:gd name="T0" fmla="*/ 0 w 105"/>
                  <a:gd name="T1" fmla="*/ 60 h 60"/>
                  <a:gd name="T2" fmla="*/ 0 w 105"/>
                  <a:gd name="T3" fmla="*/ 0 h 60"/>
                  <a:gd name="T4" fmla="*/ 105 w 105"/>
                  <a:gd name="T5" fmla="*/ 60 h 60"/>
                  <a:gd name="T6" fmla="*/ 0 w 105"/>
                  <a:gd name="T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60">
                    <a:moveTo>
                      <a:pt x="0" y="60"/>
                    </a:moveTo>
                    <a:lnTo>
                      <a:pt x="0" y="0"/>
                    </a:lnTo>
                    <a:lnTo>
                      <a:pt x="105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9" name="Freeform 253"/>
              <p:cNvSpPr>
                <a:spLocks/>
              </p:cNvSpPr>
              <p:nvPr/>
            </p:nvSpPr>
            <p:spPr bwMode="auto">
              <a:xfrm>
                <a:off x="3355" y="2883"/>
                <a:ext cx="177" cy="65"/>
              </a:xfrm>
              <a:custGeom>
                <a:avLst/>
                <a:gdLst>
                  <a:gd name="T0" fmla="*/ 14 w 177"/>
                  <a:gd name="T1" fmla="*/ 12 h 65"/>
                  <a:gd name="T2" fmla="*/ 0 w 177"/>
                  <a:gd name="T3" fmla="*/ 65 h 65"/>
                  <a:gd name="T4" fmla="*/ 177 w 177"/>
                  <a:gd name="T5" fmla="*/ 65 h 65"/>
                  <a:gd name="T6" fmla="*/ 164 w 177"/>
                  <a:gd name="T7" fmla="*/ 12 h 65"/>
                  <a:gd name="T8" fmla="*/ 150 w 177"/>
                  <a:gd name="T9" fmla="*/ 2 h 65"/>
                  <a:gd name="T10" fmla="*/ 127 w 177"/>
                  <a:gd name="T11" fmla="*/ 2 h 65"/>
                  <a:gd name="T12" fmla="*/ 113 w 177"/>
                  <a:gd name="T13" fmla="*/ 3 h 65"/>
                  <a:gd name="T14" fmla="*/ 59 w 177"/>
                  <a:gd name="T15" fmla="*/ 3 h 65"/>
                  <a:gd name="T16" fmla="*/ 48 w 177"/>
                  <a:gd name="T17" fmla="*/ 0 h 65"/>
                  <a:gd name="T18" fmla="*/ 28 w 177"/>
                  <a:gd name="T19" fmla="*/ 3 h 65"/>
                  <a:gd name="T20" fmla="*/ 14 w 177"/>
                  <a:gd name="T21" fmla="*/ 1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65">
                    <a:moveTo>
                      <a:pt x="14" y="12"/>
                    </a:moveTo>
                    <a:lnTo>
                      <a:pt x="0" y="65"/>
                    </a:lnTo>
                    <a:lnTo>
                      <a:pt x="177" y="65"/>
                    </a:lnTo>
                    <a:lnTo>
                      <a:pt x="164" y="12"/>
                    </a:lnTo>
                    <a:lnTo>
                      <a:pt x="150" y="2"/>
                    </a:lnTo>
                    <a:lnTo>
                      <a:pt x="127" y="2"/>
                    </a:lnTo>
                    <a:lnTo>
                      <a:pt x="113" y="3"/>
                    </a:lnTo>
                    <a:lnTo>
                      <a:pt x="59" y="3"/>
                    </a:lnTo>
                    <a:lnTo>
                      <a:pt x="48" y="0"/>
                    </a:lnTo>
                    <a:lnTo>
                      <a:pt x="28" y="3"/>
                    </a:lnTo>
                    <a:lnTo>
                      <a:pt x="14" y="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0" name="Freeform 254"/>
              <p:cNvSpPr>
                <a:spLocks/>
              </p:cNvSpPr>
              <p:nvPr/>
            </p:nvSpPr>
            <p:spPr bwMode="auto">
              <a:xfrm>
                <a:off x="3369" y="2877"/>
                <a:ext cx="150" cy="31"/>
              </a:xfrm>
              <a:custGeom>
                <a:avLst/>
                <a:gdLst>
                  <a:gd name="T0" fmla="*/ 101 w 101"/>
                  <a:gd name="T1" fmla="*/ 11 h 21"/>
                  <a:gd name="T2" fmla="*/ 100 w 101"/>
                  <a:gd name="T3" fmla="*/ 8 h 21"/>
                  <a:gd name="T4" fmla="*/ 96 w 101"/>
                  <a:gd name="T5" fmla="*/ 5 h 21"/>
                  <a:gd name="T6" fmla="*/ 85 w 101"/>
                  <a:gd name="T7" fmla="*/ 0 h 21"/>
                  <a:gd name="T8" fmla="*/ 78 w 101"/>
                  <a:gd name="T9" fmla="*/ 0 h 21"/>
                  <a:gd name="T10" fmla="*/ 74 w 101"/>
                  <a:gd name="T11" fmla="*/ 1 h 21"/>
                  <a:gd name="T12" fmla="*/ 68 w 101"/>
                  <a:gd name="T13" fmla="*/ 3 h 21"/>
                  <a:gd name="T14" fmla="*/ 50 w 101"/>
                  <a:gd name="T15" fmla="*/ 3 h 21"/>
                  <a:gd name="T16" fmla="*/ 33 w 101"/>
                  <a:gd name="T17" fmla="*/ 3 h 21"/>
                  <a:gd name="T18" fmla="*/ 27 w 101"/>
                  <a:gd name="T19" fmla="*/ 1 h 21"/>
                  <a:gd name="T20" fmla="*/ 23 w 101"/>
                  <a:gd name="T21" fmla="*/ 0 h 21"/>
                  <a:gd name="T22" fmla="*/ 16 w 101"/>
                  <a:gd name="T23" fmla="*/ 0 h 21"/>
                  <a:gd name="T24" fmla="*/ 5 w 101"/>
                  <a:gd name="T25" fmla="*/ 5 h 21"/>
                  <a:gd name="T26" fmla="*/ 1 w 101"/>
                  <a:gd name="T27" fmla="*/ 8 h 21"/>
                  <a:gd name="T28" fmla="*/ 0 w 101"/>
                  <a:gd name="T29" fmla="*/ 12 h 21"/>
                  <a:gd name="T30" fmla="*/ 21 w 101"/>
                  <a:gd name="T31" fmla="*/ 5 h 21"/>
                  <a:gd name="T32" fmla="*/ 31 w 101"/>
                  <a:gd name="T33" fmla="*/ 14 h 21"/>
                  <a:gd name="T34" fmla="*/ 40 w 101"/>
                  <a:gd name="T35" fmla="*/ 21 h 21"/>
                  <a:gd name="T36" fmla="*/ 60 w 101"/>
                  <a:gd name="T37" fmla="*/ 21 h 21"/>
                  <a:gd name="T38" fmla="*/ 69 w 101"/>
                  <a:gd name="T39" fmla="*/ 14 h 21"/>
                  <a:gd name="T40" fmla="*/ 79 w 101"/>
                  <a:gd name="T41" fmla="*/ 5 h 21"/>
                  <a:gd name="T42" fmla="*/ 101 w 101"/>
                  <a:gd name="T43" fmla="*/ 12 h 21"/>
                  <a:gd name="T44" fmla="*/ 101 w 101"/>
                  <a:gd name="T45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1" h="21">
                    <a:moveTo>
                      <a:pt x="101" y="11"/>
                    </a:moveTo>
                    <a:cubicBezTo>
                      <a:pt x="101" y="11"/>
                      <a:pt x="100" y="9"/>
                      <a:pt x="100" y="8"/>
                    </a:cubicBezTo>
                    <a:cubicBezTo>
                      <a:pt x="100" y="7"/>
                      <a:pt x="98" y="6"/>
                      <a:pt x="96" y="5"/>
                    </a:cubicBezTo>
                    <a:cubicBezTo>
                      <a:pt x="94" y="4"/>
                      <a:pt x="87" y="1"/>
                      <a:pt x="85" y="0"/>
                    </a:cubicBezTo>
                    <a:cubicBezTo>
                      <a:pt x="82" y="0"/>
                      <a:pt x="79" y="0"/>
                      <a:pt x="78" y="0"/>
                    </a:cubicBezTo>
                    <a:cubicBezTo>
                      <a:pt x="76" y="0"/>
                      <a:pt x="75" y="0"/>
                      <a:pt x="74" y="1"/>
                    </a:cubicBezTo>
                    <a:cubicBezTo>
                      <a:pt x="73" y="1"/>
                      <a:pt x="70" y="3"/>
                      <a:pt x="68" y="3"/>
                    </a:cubicBezTo>
                    <a:cubicBezTo>
                      <a:pt x="66" y="3"/>
                      <a:pt x="50" y="3"/>
                      <a:pt x="50" y="3"/>
                    </a:cubicBezTo>
                    <a:cubicBezTo>
                      <a:pt x="50" y="3"/>
                      <a:pt x="34" y="3"/>
                      <a:pt x="33" y="3"/>
                    </a:cubicBezTo>
                    <a:cubicBezTo>
                      <a:pt x="31" y="3"/>
                      <a:pt x="28" y="1"/>
                      <a:pt x="27" y="1"/>
                    </a:cubicBezTo>
                    <a:cubicBezTo>
                      <a:pt x="26" y="0"/>
                      <a:pt x="24" y="0"/>
                      <a:pt x="23" y="0"/>
                    </a:cubicBezTo>
                    <a:cubicBezTo>
                      <a:pt x="21" y="0"/>
                      <a:pt x="19" y="0"/>
                      <a:pt x="16" y="0"/>
                    </a:cubicBezTo>
                    <a:cubicBezTo>
                      <a:pt x="14" y="1"/>
                      <a:pt x="7" y="4"/>
                      <a:pt x="5" y="5"/>
                    </a:cubicBezTo>
                    <a:cubicBezTo>
                      <a:pt x="2" y="6"/>
                      <a:pt x="1" y="7"/>
                      <a:pt x="1" y="8"/>
                    </a:cubicBezTo>
                    <a:cubicBezTo>
                      <a:pt x="1" y="9"/>
                      <a:pt x="0" y="12"/>
                      <a:pt x="0" y="12"/>
                    </a:cubicBezTo>
                    <a:cubicBezTo>
                      <a:pt x="4" y="9"/>
                      <a:pt x="16" y="5"/>
                      <a:pt x="21" y="5"/>
                    </a:cubicBezTo>
                    <a:cubicBezTo>
                      <a:pt x="26" y="5"/>
                      <a:pt x="28" y="10"/>
                      <a:pt x="31" y="14"/>
                    </a:cubicBezTo>
                    <a:cubicBezTo>
                      <a:pt x="36" y="20"/>
                      <a:pt x="37" y="21"/>
                      <a:pt x="40" y="21"/>
                    </a:cubicBezTo>
                    <a:cubicBezTo>
                      <a:pt x="43" y="21"/>
                      <a:pt x="58" y="21"/>
                      <a:pt x="60" y="21"/>
                    </a:cubicBezTo>
                    <a:cubicBezTo>
                      <a:pt x="63" y="21"/>
                      <a:pt x="65" y="20"/>
                      <a:pt x="69" y="14"/>
                    </a:cubicBezTo>
                    <a:cubicBezTo>
                      <a:pt x="73" y="10"/>
                      <a:pt x="75" y="5"/>
                      <a:pt x="79" y="5"/>
                    </a:cubicBezTo>
                    <a:cubicBezTo>
                      <a:pt x="84" y="5"/>
                      <a:pt x="96" y="9"/>
                      <a:pt x="101" y="12"/>
                    </a:cubicBezTo>
                    <a:lnTo>
                      <a:pt x="101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1" name="Freeform 255"/>
              <p:cNvSpPr>
                <a:spLocks/>
              </p:cNvSpPr>
              <p:nvPr/>
            </p:nvSpPr>
            <p:spPr bwMode="auto">
              <a:xfrm>
                <a:off x="3519" y="28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2" name="Freeform 256"/>
              <p:cNvSpPr>
                <a:spLocks/>
              </p:cNvSpPr>
              <p:nvPr/>
            </p:nvSpPr>
            <p:spPr bwMode="auto">
              <a:xfrm>
                <a:off x="3517" y="28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3" name="Freeform 257"/>
              <p:cNvSpPr>
                <a:spLocks/>
              </p:cNvSpPr>
              <p:nvPr/>
            </p:nvSpPr>
            <p:spPr bwMode="auto">
              <a:xfrm>
                <a:off x="3519" y="28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4" name="Freeform 258"/>
              <p:cNvSpPr>
                <a:spLocks/>
              </p:cNvSpPr>
              <p:nvPr/>
            </p:nvSpPr>
            <p:spPr bwMode="auto">
              <a:xfrm>
                <a:off x="3337" y="2885"/>
                <a:ext cx="214" cy="134"/>
              </a:xfrm>
              <a:custGeom>
                <a:avLst/>
                <a:gdLst>
                  <a:gd name="T0" fmla="*/ 128 w 145"/>
                  <a:gd name="T1" fmla="*/ 11 h 91"/>
                  <a:gd name="T2" fmla="*/ 123 w 145"/>
                  <a:gd name="T3" fmla="*/ 7 h 91"/>
                  <a:gd name="T4" fmla="*/ 123 w 145"/>
                  <a:gd name="T5" fmla="*/ 6 h 91"/>
                  <a:gd name="T6" fmla="*/ 123 w 145"/>
                  <a:gd name="T7" fmla="*/ 7 h 91"/>
                  <a:gd name="T8" fmla="*/ 101 w 145"/>
                  <a:gd name="T9" fmla="*/ 0 h 91"/>
                  <a:gd name="T10" fmla="*/ 91 w 145"/>
                  <a:gd name="T11" fmla="*/ 9 h 91"/>
                  <a:gd name="T12" fmla="*/ 82 w 145"/>
                  <a:gd name="T13" fmla="*/ 16 h 91"/>
                  <a:gd name="T14" fmla="*/ 62 w 145"/>
                  <a:gd name="T15" fmla="*/ 16 h 91"/>
                  <a:gd name="T16" fmla="*/ 53 w 145"/>
                  <a:gd name="T17" fmla="*/ 9 h 91"/>
                  <a:gd name="T18" fmla="*/ 43 w 145"/>
                  <a:gd name="T19" fmla="*/ 0 h 91"/>
                  <a:gd name="T20" fmla="*/ 22 w 145"/>
                  <a:gd name="T21" fmla="*/ 7 h 91"/>
                  <a:gd name="T22" fmla="*/ 17 w 145"/>
                  <a:gd name="T23" fmla="*/ 11 h 91"/>
                  <a:gd name="T24" fmla="*/ 0 w 145"/>
                  <a:gd name="T25" fmla="*/ 69 h 91"/>
                  <a:gd name="T26" fmla="*/ 16 w 145"/>
                  <a:gd name="T27" fmla="*/ 91 h 91"/>
                  <a:gd name="T28" fmla="*/ 38 w 145"/>
                  <a:gd name="T29" fmla="*/ 71 h 91"/>
                  <a:gd name="T30" fmla="*/ 49 w 145"/>
                  <a:gd name="T31" fmla="*/ 66 h 91"/>
                  <a:gd name="T32" fmla="*/ 72 w 145"/>
                  <a:gd name="T33" fmla="*/ 66 h 91"/>
                  <a:gd name="T34" fmla="*/ 96 w 145"/>
                  <a:gd name="T35" fmla="*/ 66 h 91"/>
                  <a:gd name="T36" fmla="*/ 107 w 145"/>
                  <a:gd name="T37" fmla="*/ 71 h 91"/>
                  <a:gd name="T38" fmla="*/ 129 w 145"/>
                  <a:gd name="T39" fmla="*/ 91 h 91"/>
                  <a:gd name="T40" fmla="*/ 145 w 145"/>
                  <a:gd name="T41" fmla="*/ 69 h 91"/>
                  <a:gd name="T42" fmla="*/ 128 w 145"/>
                  <a:gd name="T43" fmla="*/ 1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91">
                    <a:moveTo>
                      <a:pt x="128" y="11"/>
                    </a:moveTo>
                    <a:cubicBezTo>
                      <a:pt x="126" y="7"/>
                      <a:pt x="123" y="7"/>
                      <a:pt x="123" y="7"/>
                    </a:cubicBezTo>
                    <a:cubicBezTo>
                      <a:pt x="123" y="7"/>
                      <a:pt x="123" y="7"/>
                      <a:pt x="123" y="6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18" y="4"/>
                      <a:pt x="106" y="0"/>
                      <a:pt x="101" y="0"/>
                    </a:cubicBezTo>
                    <a:cubicBezTo>
                      <a:pt x="97" y="0"/>
                      <a:pt x="95" y="5"/>
                      <a:pt x="91" y="9"/>
                    </a:cubicBezTo>
                    <a:cubicBezTo>
                      <a:pt x="87" y="15"/>
                      <a:pt x="85" y="16"/>
                      <a:pt x="82" y="16"/>
                    </a:cubicBezTo>
                    <a:cubicBezTo>
                      <a:pt x="80" y="16"/>
                      <a:pt x="65" y="16"/>
                      <a:pt x="62" y="16"/>
                    </a:cubicBezTo>
                    <a:cubicBezTo>
                      <a:pt x="59" y="16"/>
                      <a:pt x="58" y="15"/>
                      <a:pt x="53" y="9"/>
                    </a:cubicBezTo>
                    <a:cubicBezTo>
                      <a:pt x="50" y="5"/>
                      <a:pt x="48" y="0"/>
                      <a:pt x="43" y="0"/>
                    </a:cubicBezTo>
                    <a:cubicBezTo>
                      <a:pt x="38" y="0"/>
                      <a:pt x="26" y="4"/>
                      <a:pt x="22" y="7"/>
                    </a:cubicBezTo>
                    <a:cubicBezTo>
                      <a:pt x="22" y="7"/>
                      <a:pt x="19" y="7"/>
                      <a:pt x="17" y="11"/>
                    </a:cubicBezTo>
                    <a:cubicBezTo>
                      <a:pt x="16" y="15"/>
                      <a:pt x="0" y="54"/>
                      <a:pt x="0" y="69"/>
                    </a:cubicBezTo>
                    <a:cubicBezTo>
                      <a:pt x="0" y="89"/>
                      <a:pt x="15" y="91"/>
                      <a:pt x="16" y="91"/>
                    </a:cubicBezTo>
                    <a:cubicBezTo>
                      <a:pt x="18" y="91"/>
                      <a:pt x="33" y="76"/>
                      <a:pt x="38" y="71"/>
                    </a:cubicBezTo>
                    <a:cubicBezTo>
                      <a:pt x="42" y="66"/>
                      <a:pt x="46" y="66"/>
                      <a:pt x="49" y="66"/>
                    </a:cubicBezTo>
                    <a:cubicBezTo>
                      <a:pt x="52" y="66"/>
                      <a:pt x="57" y="66"/>
                      <a:pt x="72" y="66"/>
                    </a:cubicBezTo>
                    <a:cubicBezTo>
                      <a:pt x="88" y="66"/>
                      <a:pt x="93" y="66"/>
                      <a:pt x="96" y="66"/>
                    </a:cubicBezTo>
                    <a:cubicBezTo>
                      <a:pt x="99" y="66"/>
                      <a:pt x="103" y="66"/>
                      <a:pt x="107" y="71"/>
                    </a:cubicBezTo>
                    <a:cubicBezTo>
                      <a:pt x="112" y="76"/>
                      <a:pt x="127" y="91"/>
                      <a:pt x="129" y="91"/>
                    </a:cubicBezTo>
                    <a:cubicBezTo>
                      <a:pt x="130" y="91"/>
                      <a:pt x="145" y="89"/>
                      <a:pt x="145" y="69"/>
                    </a:cubicBezTo>
                    <a:cubicBezTo>
                      <a:pt x="145" y="54"/>
                      <a:pt x="129" y="15"/>
                      <a:pt x="128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5" name="Freeform 259"/>
              <p:cNvSpPr>
                <a:spLocks/>
              </p:cNvSpPr>
              <p:nvPr/>
            </p:nvSpPr>
            <p:spPr bwMode="auto">
              <a:xfrm>
                <a:off x="3517" y="28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6" name="Freeform 260"/>
              <p:cNvSpPr>
                <a:spLocks/>
              </p:cNvSpPr>
              <p:nvPr/>
            </p:nvSpPr>
            <p:spPr bwMode="auto">
              <a:xfrm>
                <a:off x="3517" y="28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7" name="Rectangle 261"/>
              <p:cNvSpPr>
                <a:spLocks noChangeArrowheads="1"/>
              </p:cNvSpPr>
              <p:nvPr/>
            </p:nvSpPr>
            <p:spPr bwMode="auto">
              <a:xfrm>
                <a:off x="3343" y="2652"/>
                <a:ext cx="29" cy="51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8" name="Rectangle 262"/>
              <p:cNvSpPr>
                <a:spLocks noChangeArrowheads="1"/>
              </p:cNvSpPr>
              <p:nvPr/>
            </p:nvSpPr>
            <p:spPr bwMode="auto">
              <a:xfrm>
                <a:off x="3406" y="2690"/>
                <a:ext cx="53" cy="13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pic>
          <p:nvPicPr>
            <p:cNvPr id="845" name="Picture 84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84036" y="4565870"/>
              <a:ext cx="377742" cy="252400"/>
            </a:xfrm>
            <a:prstGeom prst="rect">
              <a:avLst/>
            </a:prstGeom>
          </p:spPr>
        </p:pic>
      </p:grpSp>
      <p:sp>
        <p:nvSpPr>
          <p:cNvPr id="848" name="Freeform 239"/>
          <p:cNvSpPr>
            <a:spLocks/>
          </p:cNvSpPr>
          <p:nvPr/>
        </p:nvSpPr>
        <p:spPr bwMode="auto">
          <a:xfrm>
            <a:off x="5607050" y="4738687"/>
            <a:ext cx="300038" cy="193675"/>
          </a:xfrm>
          <a:custGeom>
            <a:avLst/>
            <a:gdLst>
              <a:gd name="T0" fmla="*/ 0 w 189"/>
              <a:gd name="T1" fmla="*/ 122 h 122"/>
              <a:gd name="T2" fmla="*/ 68 w 189"/>
              <a:gd name="T3" fmla="*/ 0 h 122"/>
              <a:gd name="T4" fmla="*/ 189 w 189"/>
              <a:gd name="T5" fmla="*/ 0 h 122"/>
              <a:gd name="T6" fmla="*/ 189 w 189"/>
              <a:gd name="T7" fmla="*/ 122 h 122"/>
              <a:gd name="T8" fmla="*/ 0 w 189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" h="122">
                <a:moveTo>
                  <a:pt x="0" y="122"/>
                </a:moveTo>
                <a:lnTo>
                  <a:pt x="68" y="0"/>
                </a:lnTo>
                <a:lnTo>
                  <a:pt x="189" y="0"/>
                </a:lnTo>
                <a:lnTo>
                  <a:pt x="189" y="122"/>
                </a:lnTo>
                <a:lnTo>
                  <a:pt x="0" y="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50" name="Freeform 242"/>
          <p:cNvSpPr>
            <a:spLocks/>
          </p:cNvSpPr>
          <p:nvPr/>
        </p:nvSpPr>
        <p:spPr bwMode="auto">
          <a:xfrm>
            <a:off x="4765674" y="4745037"/>
            <a:ext cx="555625" cy="192087"/>
          </a:xfrm>
          <a:custGeom>
            <a:avLst/>
            <a:gdLst>
              <a:gd name="T0" fmla="*/ 350 w 350"/>
              <a:gd name="T1" fmla="*/ 121 h 121"/>
              <a:gd name="T2" fmla="*/ 279 w 350"/>
              <a:gd name="T3" fmla="*/ 0 h 121"/>
              <a:gd name="T4" fmla="*/ 0 w 350"/>
              <a:gd name="T5" fmla="*/ 0 h 121"/>
              <a:gd name="T6" fmla="*/ 0 w 350"/>
              <a:gd name="T7" fmla="*/ 121 h 121"/>
              <a:gd name="T8" fmla="*/ 350 w 350"/>
              <a:gd name="T9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0" h="121">
                <a:moveTo>
                  <a:pt x="350" y="121"/>
                </a:moveTo>
                <a:lnTo>
                  <a:pt x="279" y="0"/>
                </a:lnTo>
                <a:lnTo>
                  <a:pt x="0" y="0"/>
                </a:lnTo>
                <a:lnTo>
                  <a:pt x="0" y="121"/>
                </a:lnTo>
                <a:lnTo>
                  <a:pt x="350" y="1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995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PUNTOS DE EXTENSIÓN DE </a:t>
            </a:r>
            <a:r>
              <a:rPr lang="es-ES" dirty="0" smtClean="0">
                <a:solidFill>
                  <a:schemeClr val="accent1"/>
                </a:solidFill>
              </a:rPr>
              <a:t>XAMARIN.FORMS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¿</a:t>
            </a:r>
            <a:r>
              <a:rPr lang="en-US" sz="1400" dirty="0" err="1" smtClean="0"/>
              <a:t>Qué</a:t>
            </a:r>
            <a:r>
              <a:rPr lang="en-US" sz="1400" dirty="0" smtClean="0"/>
              <a:t>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extender?</a:t>
            </a:r>
            <a:endParaRPr lang="en-US" sz="1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635" y="1068612"/>
            <a:ext cx="4640965" cy="3082206"/>
          </a:xfrm>
          <a:prstGeom prst="rect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521027" y="1146664"/>
            <a:ext cx="351757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Servicos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DependencyService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XAML: Markup Extensions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compuestos</a:t>
            </a: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Renderers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6334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96280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SERVICIOS </a:t>
            </a:r>
            <a:r>
              <a:rPr lang="es-ES" dirty="0" smtClean="0">
                <a:solidFill>
                  <a:schemeClr val="accent1"/>
                </a:solidFill>
              </a:rPr>
              <a:t>PERSONALIZADOS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796279" y="62641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 err="1" smtClean="0"/>
              <a:t>DependencyService</a:t>
            </a:r>
            <a:endParaRPr lang="en-US" sz="2000" dirty="0"/>
          </a:p>
        </p:txBody>
      </p:sp>
      <p:pic>
        <p:nvPicPr>
          <p:cNvPr id="4" name="Picture Placeholder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2968"/>
            <a:ext cx="533400" cy="533400"/>
          </a:xfrm>
          <a:prstGeom prst="ellipse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304801" y="1146664"/>
            <a:ext cx="838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DependencyService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servicios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685800" y="2785705"/>
            <a:ext cx="1295400" cy="12954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7" name="Rectangle 2"/>
          <p:cNvSpPr/>
          <p:nvPr/>
        </p:nvSpPr>
        <p:spPr>
          <a:xfrm>
            <a:off x="381000" y="1935407"/>
            <a:ext cx="2209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Definiremos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interfaz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servicio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luego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realizaremos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implementaciones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mismo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8" name="Rectangle 2"/>
          <p:cNvSpPr/>
          <p:nvPr/>
        </p:nvSpPr>
        <p:spPr>
          <a:xfrm>
            <a:off x="858805" y="2876550"/>
            <a:ext cx="9493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ICallService</a:t>
            </a:r>
            <a:endParaRPr lang="en-US" sz="11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2"/>
          <p:cNvSpPr/>
          <p:nvPr/>
        </p:nvSpPr>
        <p:spPr>
          <a:xfrm>
            <a:off x="762000" y="3515761"/>
            <a:ext cx="1142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MakeCall</a:t>
            </a:r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(string Phone)</a:t>
            </a:r>
            <a:endParaRPr lang="en-US" sz="9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762000" y="3138160"/>
            <a:ext cx="1142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echa derecha 10"/>
          <p:cNvSpPr/>
          <p:nvPr/>
        </p:nvSpPr>
        <p:spPr>
          <a:xfrm>
            <a:off x="2286000" y="2913484"/>
            <a:ext cx="2590800" cy="334411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2" name="Rectangle 2"/>
          <p:cNvSpPr/>
          <p:nvPr/>
        </p:nvSpPr>
        <p:spPr>
          <a:xfrm>
            <a:off x="2476500" y="3247895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Facilitamos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3" y="1854041"/>
            <a:ext cx="689314" cy="68931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4" y="2745676"/>
            <a:ext cx="689314" cy="68931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01" y="3637310"/>
            <a:ext cx="691200" cy="69120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5907087" y="1935407"/>
            <a:ext cx="1560513" cy="48394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7" name="Rectángulo 16"/>
          <p:cNvSpPr/>
          <p:nvPr/>
        </p:nvSpPr>
        <p:spPr>
          <a:xfrm>
            <a:off x="5907086" y="2841253"/>
            <a:ext cx="1560513" cy="48394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8" name="Rectángulo 17"/>
          <p:cNvSpPr/>
          <p:nvPr/>
        </p:nvSpPr>
        <p:spPr>
          <a:xfrm>
            <a:off x="5903634" y="3762985"/>
            <a:ext cx="1560513" cy="48394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9" name="Rectangle 2"/>
          <p:cNvSpPr/>
          <p:nvPr/>
        </p:nvSpPr>
        <p:spPr>
          <a:xfrm>
            <a:off x="6052496" y="2012350"/>
            <a:ext cx="1269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CallService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0" name="Rectangle 2"/>
          <p:cNvSpPr/>
          <p:nvPr/>
        </p:nvSpPr>
        <p:spPr>
          <a:xfrm>
            <a:off x="6096000" y="2926020"/>
            <a:ext cx="1269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CallService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1" name="Rectangle 2"/>
          <p:cNvSpPr/>
          <p:nvPr/>
        </p:nvSpPr>
        <p:spPr>
          <a:xfrm>
            <a:off x="6096000" y="3829021"/>
            <a:ext cx="1269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CallService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2" name="Conector recto de flecha 21"/>
          <p:cNvCxnSpPr>
            <a:stCxn id="16" idx="3"/>
          </p:cNvCxnSpPr>
          <p:nvPr/>
        </p:nvCxnSpPr>
        <p:spPr>
          <a:xfrm flipV="1">
            <a:off x="7467600" y="216623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 flipV="1">
            <a:off x="7464147" y="3090333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flipV="1">
            <a:off x="7460780" y="401442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"/>
          <p:cNvSpPr/>
          <p:nvPr/>
        </p:nvSpPr>
        <p:spPr>
          <a:xfrm>
            <a:off x="8137249" y="2027762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OpenUrl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6" name="Rectangle 2"/>
          <p:cNvSpPr/>
          <p:nvPr/>
        </p:nvSpPr>
        <p:spPr>
          <a:xfrm>
            <a:off x="8137249" y="2959357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Intent Uri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7" name="Rectangle 2"/>
          <p:cNvSpPr/>
          <p:nvPr/>
        </p:nvSpPr>
        <p:spPr>
          <a:xfrm>
            <a:off x="8137248" y="3874151"/>
            <a:ext cx="100675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PhoneCallTask</a:t>
            </a:r>
            <a:endParaRPr lang="en-US" sz="9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5270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1" grpId="0" animBg="1"/>
      <p:bldP spid="12" grpId="0"/>
      <p:bldP spid="16" grpId="0" animBg="1"/>
      <p:bldP spid="17" grpId="0" animBg="1"/>
      <p:bldP spid="18" grpId="0" animBg="1"/>
      <p:bldP spid="19" grpId="0"/>
      <p:bldP spid="20" grpId="0"/>
      <p:bldP spid="21" grpId="0"/>
      <p:bldP spid="25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</a:t>
            </a:r>
            <a:r>
              <a:rPr lang="es-ES" dirty="0" smtClean="0">
                <a:solidFill>
                  <a:schemeClr val="accent1"/>
                </a:solidFill>
              </a:rPr>
              <a:t>SERVICIOS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1º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el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proyecto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Shared/PCL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2092464"/>
            <a:ext cx="81019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20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US" sz="20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MakeCall</a:t>
            </a:r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 phone);</a:t>
            </a:r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4542521" y="2499139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/>
          <p:nvPr/>
        </p:nvSpPr>
        <p:spPr>
          <a:xfrm>
            <a:off x="5105400" y="3308181"/>
            <a:ext cx="3746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Contrato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586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</a:t>
            </a:r>
            <a:r>
              <a:rPr lang="es-ES" dirty="0" smtClean="0">
                <a:solidFill>
                  <a:schemeClr val="accent1"/>
                </a:solidFill>
              </a:rPr>
              <a:t>SERVICIOS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2º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interfaz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2092464"/>
            <a:ext cx="81019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public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 }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public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MakeCall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 phone)</a:t>
            </a: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phoneCallTask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PhoneCallTask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PhoneNumber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phone };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phoneCallTask.Show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70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</a:t>
            </a:r>
            <a:r>
              <a:rPr lang="es-ES" dirty="0" smtClean="0">
                <a:solidFill>
                  <a:schemeClr val="accent1"/>
                </a:solidFill>
              </a:rPr>
              <a:t>SERVICIOS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3º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Registro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dependencia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14840" y="2495550"/>
            <a:ext cx="81019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[assembly: Dependency(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))]</a:t>
            </a:r>
          </a:p>
        </p:txBody>
      </p:sp>
    </p:spTree>
    <p:extLst>
      <p:ext uri="{BB962C8B-B14F-4D97-AF65-F5344CB8AC3E}">
        <p14:creationId xmlns:p14="http://schemas.microsoft.com/office/powerpoint/2010/main" val="302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</a:t>
            </a:r>
            <a:r>
              <a:rPr lang="es-ES" dirty="0" smtClean="0">
                <a:solidFill>
                  <a:schemeClr val="accent1"/>
                </a:solidFill>
              </a:rPr>
              <a:t>SERVICIOS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4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dependencia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cualquier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parte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necesaria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(Shared/PCL o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código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paltaforma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)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04326" y="2647950"/>
            <a:ext cx="81019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DependencyService.Get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</a:p>
          <a:p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callService.MakeCall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(“612345678”);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38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989431"/>
            <a:ext cx="8777288" cy="1846659"/>
          </a:xfrm>
        </p:spPr>
        <p:txBody>
          <a:bodyPr/>
          <a:lstStyle/>
          <a:p>
            <a:r>
              <a:rPr lang="en-US" dirty="0" err="1" smtClean="0"/>
              <a:t>Creando</a:t>
            </a:r>
            <a:r>
              <a:rPr lang="en-US" dirty="0" smtClean="0"/>
              <a:t> </a:t>
            </a:r>
            <a:r>
              <a:rPr lang="en-US" dirty="0" err="1" smtClean="0"/>
              <a:t>servicios</a:t>
            </a:r>
            <a:r>
              <a:rPr lang="en-US" dirty="0" smtClean="0"/>
              <a:t> </a:t>
            </a:r>
            <a:r>
              <a:rPr lang="en-US" dirty="0" err="1" smtClean="0"/>
              <a:t>específicos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plataforma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225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MARKUP </a:t>
            </a:r>
            <a:r>
              <a:rPr lang="es-ES" dirty="0" smtClean="0">
                <a:solidFill>
                  <a:schemeClr val="accent1"/>
                </a:solidFill>
              </a:rPr>
              <a:t>EXTENSIONS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Extensiones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marcado</a:t>
            </a:r>
            <a:r>
              <a:rPr lang="en-US" sz="1400" dirty="0" smtClean="0"/>
              <a:t> en XAML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81019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valores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calculados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run-time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directamente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desde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 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2092464"/>
            <a:ext cx="81019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Text=“Name” /&gt;</a:t>
            </a: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Name}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=“Email” </a:t>
            </a:r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Email}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71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MARKUP </a:t>
            </a:r>
            <a:r>
              <a:rPr lang="es-ES" dirty="0" smtClean="0">
                <a:solidFill>
                  <a:schemeClr val="accent1"/>
                </a:solidFill>
              </a:rPr>
              <a:t>EXTENSIONS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Localizando</a:t>
            </a:r>
            <a:r>
              <a:rPr lang="en-US" sz="1400" dirty="0" smtClean="0"/>
              <a:t> la App </a:t>
            </a:r>
            <a:r>
              <a:rPr lang="en-US" sz="1400" dirty="0" err="1" smtClean="0"/>
              <a:t>utilizando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marcado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81019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valores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calculados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run-time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directamente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desde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 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2092464"/>
            <a:ext cx="81019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Text=“{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custom:Translate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Name}” /&gt;</a:t>
            </a: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Name}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=“{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custom:Translate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Email}” </a:t>
            </a:r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Email}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77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MARKUP </a:t>
            </a:r>
            <a:r>
              <a:rPr lang="es-ES" dirty="0" smtClean="0">
                <a:solidFill>
                  <a:schemeClr val="accent1"/>
                </a:solidFill>
              </a:rPr>
              <a:t>EXTENSIONS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IMarkupExtension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81019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valores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calculados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run-time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directamente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desde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 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1885950"/>
            <a:ext cx="81019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TranslateExtension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050" b="1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IMarkupExtension</a:t>
            </a:r>
            <a:endParaRPr lang="en-US" sz="1050" b="1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public 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ProvideValue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IServiceProvider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serviceProvider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if (Text == null)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return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string.Empty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temp = new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ResourceManager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ResourceId</a:t>
            </a:r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,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TranslateExtension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GetTypeInfo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().Assembly);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translation =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temp.GetString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(Text, _ci) ?? Text;</a:t>
            </a:r>
          </a:p>
          <a:p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return translation;</a:t>
            </a: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36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990600" y="590550"/>
            <a:ext cx="4078148" cy="485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1"/>
                </a:solidFill>
                <a:latin typeface="+mn-lt"/>
              </a:rPr>
              <a:t>Javier Suárez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8" name="Text Placeholder 4"/>
          <p:cNvSpPr>
            <a:spLocks noGrp="1"/>
          </p:cNvSpPr>
          <p:nvPr/>
        </p:nvSpPr>
        <p:spPr>
          <a:xfrm>
            <a:off x="990600" y="1177538"/>
            <a:ext cx="5328592" cy="3529925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XAML Team Lead at Bravent</a:t>
            </a: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Microsoft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MVP Windows Platform Development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Blog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http://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geeks.ms/blogs/jsuarez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Email: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javiersuarezruiz@hotmail.com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Twitter: @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jsuarezruiz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400" dirty="0" smtClean="0">
              <a:solidFill>
                <a:schemeClr val="accent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92" y="590550"/>
            <a:ext cx="1981737" cy="21348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552" y="1850768"/>
            <a:ext cx="557377" cy="8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2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989431"/>
            <a:ext cx="8777288" cy="1846659"/>
          </a:xfrm>
        </p:spPr>
        <p:txBody>
          <a:bodyPr/>
          <a:lstStyle/>
          <a:p>
            <a:r>
              <a:rPr lang="en-US" dirty="0" err="1" smtClean="0"/>
              <a:t>Creando</a:t>
            </a:r>
            <a:r>
              <a:rPr lang="en-US" dirty="0" smtClean="0"/>
              <a:t> </a:t>
            </a:r>
            <a:r>
              <a:rPr lang="en-US" dirty="0" err="1" smtClean="0"/>
              <a:t>extensiones</a:t>
            </a:r>
            <a:r>
              <a:rPr lang="en-US" dirty="0" smtClean="0"/>
              <a:t> de </a:t>
            </a:r>
            <a:r>
              <a:rPr lang="en-US" dirty="0" err="1" smtClean="0"/>
              <a:t>marcado</a:t>
            </a:r>
            <a:r>
              <a:rPr lang="en-US" dirty="0" smtClean="0"/>
              <a:t> XAML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922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</a:t>
            </a:r>
            <a:r>
              <a:rPr lang="es-ES" dirty="0" smtClean="0">
                <a:solidFill>
                  <a:schemeClr val="accent1"/>
                </a:solidFill>
              </a:rPr>
              <a:t>ABSTRACCIONES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¿</a:t>
            </a:r>
            <a:r>
              <a:rPr lang="en-US" sz="1400" dirty="0" err="1" smtClean="0"/>
              <a:t>Abstracciones</a:t>
            </a:r>
            <a:r>
              <a:rPr lang="en-US" sz="1400" dirty="0" smtClean="0"/>
              <a:t>?</a:t>
            </a:r>
            <a:endParaRPr lang="en-US" sz="1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21" y="664550"/>
            <a:ext cx="4607764" cy="6329975"/>
          </a:xfrm>
          <a:prstGeom prst="rect">
            <a:avLst/>
          </a:prstGeom>
        </p:spPr>
      </p:pic>
      <p:sp>
        <p:nvSpPr>
          <p:cNvPr id="10" name="Rectangle 2"/>
          <p:cNvSpPr/>
          <p:nvPr/>
        </p:nvSpPr>
        <p:spPr>
          <a:xfrm>
            <a:off x="521027" y="1146664"/>
            <a:ext cx="48129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abstracciones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definir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los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Posteriormente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se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transforma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abstracción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ofreciendo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mecanismos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8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241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96280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00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EXTENDIENDO UN CONTROL EN UNA </a:t>
            </a:r>
            <a:r>
              <a:rPr lang="es-ES" dirty="0" smtClean="0">
                <a:solidFill>
                  <a:schemeClr val="accent1"/>
                </a:solidFill>
              </a:rPr>
              <a:t>PLATAFORMA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58805" y="636806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 err="1" smtClean="0"/>
              <a:t>Personalizando</a:t>
            </a:r>
            <a:r>
              <a:rPr lang="en-US" sz="1800" dirty="0" smtClean="0"/>
              <a:t> la forma en la </a:t>
            </a:r>
            <a:r>
              <a:rPr lang="en-US" sz="1800" dirty="0" err="1" smtClean="0"/>
              <a:t>que</a:t>
            </a:r>
            <a:r>
              <a:rPr lang="en-US" sz="1800" dirty="0" smtClean="0"/>
              <a:t> </a:t>
            </a:r>
            <a:r>
              <a:rPr lang="en-US" sz="1800" dirty="0" err="1" smtClean="0"/>
              <a:t>renderizamos</a:t>
            </a:r>
            <a:r>
              <a:rPr lang="en-US" sz="1800" dirty="0" smtClean="0"/>
              <a:t> un control</a:t>
            </a:r>
            <a:endParaRPr lang="en-US" sz="1800" dirty="0"/>
          </a:p>
        </p:txBody>
      </p:sp>
      <p:sp>
        <p:nvSpPr>
          <p:cNvPr id="4" name="Rectangle 2"/>
          <p:cNvSpPr/>
          <p:nvPr/>
        </p:nvSpPr>
        <p:spPr>
          <a:xfrm>
            <a:off x="304801" y="1146664"/>
            <a:ext cx="838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Si no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gusta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renderiza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un control en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,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cambiarlo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685800" y="2785705"/>
            <a:ext cx="1295400" cy="1295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6" name="Rectangle 2"/>
          <p:cNvSpPr/>
          <p:nvPr/>
        </p:nvSpPr>
        <p:spPr>
          <a:xfrm>
            <a:off x="381000" y="2217063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Element describe la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apariencia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control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7" name="Rectangle 2"/>
          <p:cNvSpPr/>
          <p:nvPr/>
        </p:nvSpPr>
        <p:spPr>
          <a:xfrm>
            <a:off x="858805" y="2876550"/>
            <a:ext cx="9493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8" name="Rectangle 2"/>
          <p:cNvSpPr/>
          <p:nvPr/>
        </p:nvSpPr>
        <p:spPr>
          <a:xfrm>
            <a:off x="762000" y="3181350"/>
            <a:ext cx="11429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Text</a:t>
            </a:r>
          </a:p>
          <a:p>
            <a:r>
              <a:rPr lang="en-US" sz="9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TextColor</a:t>
            </a:r>
            <a:endParaRPr lang="en-US" sz="900" dirty="0" smtClean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…</a:t>
            </a:r>
            <a:endParaRPr lang="en-US" sz="9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762000" y="3138160"/>
            <a:ext cx="1142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echa derecha 9"/>
          <p:cNvSpPr/>
          <p:nvPr/>
        </p:nvSpPr>
        <p:spPr>
          <a:xfrm>
            <a:off x="2286000" y="2913484"/>
            <a:ext cx="2590800" cy="33441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1" name="Rectangle 2"/>
          <p:cNvSpPr/>
          <p:nvPr/>
        </p:nvSpPr>
        <p:spPr>
          <a:xfrm>
            <a:off x="2476500" y="3247895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Renderer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visualización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3" y="1854041"/>
            <a:ext cx="689314" cy="68931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4" y="2745676"/>
            <a:ext cx="689314" cy="68931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01" y="3637310"/>
            <a:ext cx="691200" cy="691200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5907087" y="1935407"/>
            <a:ext cx="1560513" cy="48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6" name="Rectángulo 15"/>
          <p:cNvSpPr/>
          <p:nvPr/>
        </p:nvSpPr>
        <p:spPr>
          <a:xfrm>
            <a:off x="5907086" y="2841253"/>
            <a:ext cx="1560513" cy="48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7" name="Rectángulo 16"/>
          <p:cNvSpPr/>
          <p:nvPr/>
        </p:nvSpPr>
        <p:spPr>
          <a:xfrm>
            <a:off x="5903634" y="3762985"/>
            <a:ext cx="1560513" cy="48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8" name="Rectangle 2"/>
          <p:cNvSpPr/>
          <p:nvPr/>
        </p:nvSpPr>
        <p:spPr>
          <a:xfrm>
            <a:off x="6052496" y="2012350"/>
            <a:ext cx="1269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9" name="Rectangle 2"/>
          <p:cNvSpPr/>
          <p:nvPr/>
        </p:nvSpPr>
        <p:spPr>
          <a:xfrm>
            <a:off x="6096000" y="2926020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0" name="Rectangle 2"/>
          <p:cNvSpPr/>
          <p:nvPr/>
        </p:nvSpPr>
        <p:spPr>
          <a:xfrm>
            <a:off x="6096000" y="3829021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1" name="Conector recto de flecha 20"/>
          <p:cNvCxnSpPr>
            <a:stCxn id="15" idx="3"/>
          </p:cNvCxnSpPr>
          <p:nvPr/>
        </p:nvCxnSpPr>
        <p:spPr>
          <a:xfrm flipV="1">
            <a:off x="7467600" y="216623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 flipV="1">
            <a:off x="7464147" y="3090333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 flipV="1">
            <a:off x="7460780" y="401442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"/>
          <p:cNvSpPr/>
          <p:nvPr/>
        </p:nvSpPr>
        <p:spPr>
          <a:xfrm>
            <a:off x="8139404" y="2007494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UIButton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5" name="Rectangle 2"/>
          <p:cNvSpPr/>
          <p:nvPr/>
        </p:nvSpPr>
        <p:spPr>
          <a:xfrm>
            <a:off x="8137249" y="2959357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6" name="Rectangle 2"/>
          <p:cNvSpPr/>
          <p:nvPr/>
        </p:nvSpPr>
        <p:spPr>
          <a:xfrm>
            <a:off x="8137248" y="3874151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5900267" y="1928372"/>
            <a:ext cx="1560513" cy="48394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8" name="Rectangle 2"/>
          <p:cNvSpPr/>
          <p:nvPr/>
        </p:nvSpPr>
        <p:spPr>
          <a:xfrm>
            <a:off x="5963533" y="2023113"/>
            <a:ext cx="1534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MyButtonRenderer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9" name="Rectangle 2"/>
          <p:cNvSpPr/>
          <p:nvPr/>
        </p:nvSpPr>
        <p:spPr>
          <a:xfrm>
            <a:off x="8074631" y="1740369"/>
            <a:ext cx="1005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UIImage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30" name="Picture Placeholder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354628"/>
            <a:ext cx="533400" cy="533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086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 animBg="1"/>
      <p:bldP spid="11" grpId="0"/>
      <p:bldP spid="15" grpId="0" animBg="1"/>
      <p:bldP spid="16" grpId="0" animBg="1"/>
      <p:bldP spid="17" grpId="0" animBg="1"/>
      <p:bldP spid="18" grpId="0"/>
      <p:bldP spid="19" grpId="0"/>
      <p:bldP spid="20" grpId="0"/>
      <p:bldP spid="24" grpId="0"/>
      <p:bldP spid="25" grpId="0"/>
      <p:bldP spid="26" grpId="0"/>
      <p:bldP spid="27" grpId="0" animBg="1"/>
      <p:bldP spid="28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96280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NUEVOS </a:t>
            </a:r>
            <a:r>
              <a:rPr lang="es-ES" dirty="0" smtClean="0">
                <a:solidFill>
                  <a:schemeClr val="accent1"/>
                </a:solidFill>
              </a:rPr>
              <a:t>CONTROLES &amp; RENDERERS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918865" y="674659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 err="1" smtClean="0"/>
              <a:t>Pasos</a:t>
            </a:r>
            <a:r>
              <a:rPr lang="en-US" sz="1800" dirty="0" smtClean="0"/>
              <a:t> a </a:t>
            </a:r>
            <a:r>
              <a:rPr lang="en-US" sz="1800" dirty="0" err="1" smtClean="0"/>
              <a:t>seguir</a:t>
            </a:r>
            <a:endParaRPr lang="en-US" sz="1800" dirty="0"/>
          </a:p>
        </p:txBody>
      </p:sp>
      <p:sp>
        <p:nvSpPr>
          <p:cNvPr id="4" name="Rectangle 2"/>
          <p:cNvSpPr/>
          <p:nvPr/>
        </p:nvSpPr>
        <p:spPr>
          <a:xfrm>
            <a:off x="304801" y="1146664"/>
            <a:ext cx="838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Siempre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tendremos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DOS PARTES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: El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el Renderer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685800" y="2785705"/>
            <a:ext cx="1295400" cy="1295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6" name="Rectangle 2"/>
          <p:cNvSpPr/>
          <p:nvPr/>
        </p:nvSpPr>
        <p:spPr>
          <a:xfrm>
            <a:off x="381000" y="2217063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Element describe la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apariencia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control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7" name="Rectangle 2"/>
          <p:cNvSpPr/>
          <p:nvPr/>
        </p:nvSpPr>
        <p:spPr>
          <a:xfrm>
            <a:off x="858805" y="2876550"/>
            <a:ext cx="9493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8" name="Rectangle 2"/>
          <p:cNvSpPr/>
          <p:nvPr/>
        </p:nvSpPr>
        <p:spPr>
          <a:xfrm>
            <a:off x="762000" y="3181350"/>
            <a:ext cx="11429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Text</a:t>
            </a:r>
          </a:p>
          <a:p>
            <a:r>
              <a:rPr lang="en-US" sz="9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TextColor</a:t>
            </a:r>
            <a:endParaRPr lang="en-US" sz="900" dirty="0" smtClean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…</a:t>
            </a:r>
            <a:endParaRPr lang="en-US" sz="9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762000" y="3138160"/>
            <a:ext cx="1142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echa derecha 9"/>
          <p:cNvSpPr/>
          <p:nvPr/>
        </p:nvSpPr>
        <p:spPr>
          <a:xfrm>
            <a:off x="2286000" y="2913484"/>
            <a:ext cx="2590800" cy="33441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1" name="Rectangle 2"/>
          <p:cNvSpPr/>
          <p:nvPr/>
        </p:nvSpPr>
        <p:spPr>
          <a:xfrm>
            <a:off x="2476500" y="3247895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Renderer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visualización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3" y="1854041"/>
            <a:ext cx="689314" cy="68931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4" y="2745676"/>
            <a:ext cx="689314" cy="68931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01" y="3637310"/>
            <a:ext cx="691200" cy="691200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5907087" y="1935407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6" name="Rectángulo 15"/>
          <p:cNvSpPr/>
          <p:nvPr/>
        </p:nvSpPr>
        <p:spPr>
          <a:xfrm>
            <a:off x="5907086" y="2841253"/>
            <a:ext cx="1560513" cy="48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7" name="Rectángulo 16"/>
          <p:cNvSpPr/>
          <p:nvPr/>
        </p:nvSpPr>
        <p:spPr>
          <a:xfrm>
            <a:off x="5903634" y="3762985"/>
            <a:ext cx="1560513" cy="48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8" name="Rectangle 2"/>
          <p:cNvSpPr/>
          <p:nvPr/>
        </p:nvSpPr>
        <p:spPr>
          <a:xfrm>
            <a:off x="6052496" y="2012350"/>
            <a:ext cx="1269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9" name="Rectangle 2"/>
          <p:cNvSpPr/>
          <p:nvPr/>
        </p:nvSpPr>
        <p:spPr>
          <a:xfrm>
            <a:off x="6096000" y="2926020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0" name="Rectangle 2"/>
          <p:cNvSpPr/>
          <p:nvPr/>
        </p:nvSpPr>
        <p:spPr>
          <a:xfrm>
            <a:off x="6096000" y="3829021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1" name="Conector recto de flecha 20"/>
          <p:cNvCxnSpPr>
            <a:stCxn id="15" idx="3"/>
          </p:cNvCxnSpPr>
          <p:nvPr/>
        </p:nvCxnSpPr>
        <p:spPr>
          <a:xfrm flipV="1">
            <a:off x="7467600" y="216623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 flipV="1">
            <a:off x="7464147" y="3090333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 flipV="1">
            <a:off x="7460780" y="401442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"/>
          <p:cNvSpPr/>
          <p:nvPr/>
        </p:nvSpPr>
        <p:spPr>
          <a:xfrm>
            <a:off x="8137249" y="2959357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5" name="Rectangle 2"/>
          <p:cNvSpPr/>
          <p:nvPr/>
        </p:nvSpPr>
        <p:spPr>
          <a:xfrm>
            <a:off x="8137248" y="3874151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5912401" y="1938895"/>
            <a:ext cx="1560513" cy="48394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7" name="Rectangle 2"/>
          <p:cNvSpPr/>
          <p:nvPr/>
        </p:nvSpPr>
        <p:spPr>
          <a:xfrm>
            <a:off x="5963533" y="2023113"/>
            <a:ext cx="1534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MyButtonRenderer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8" name="Rectangle 2"/>
          <p:cNvSpPr/>
          <p:nvPr/>
        </p:nvSpPr>
        <p:spPr>
          <a:xfrm>
            <a:off x="8137248" y="1959292"/>
            <a:ext cx="1005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UIImage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29" name="Picture Placeholder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354628"/>
            <a:ext cx="533400" cy="533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1556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/>
      <p:bldP spid="10" grpId="0" animBg="1"/>
      <p:bldP spid="11" grpId="0"/>
      <p:bldP spid="15" grpId="0" animBg="1"/>
      <p:bldP spid="16" grpId="0" animBg="1"/>
      <p:bldP spid="17" grpId="0" animBg="1"/>
      <p:bldP spid="18" grpId="0"/>
      <p:bldP spid="19" grpId="0"/>
      <p:bldP spid="20" grpId="0"/>
      <p:bldP spid="24" grpId="0"/>
      <p:bldP spid="25" grpId="0"/>
      <p:bldP spid="26" grpId="0" animBg="1"/>
      <p:bldP spid="27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881815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00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¿CUÁNDO NECESITAMOS UN </a:t>
            </a:r>
            <a:r>
              <a:rPr lang="es-ES" dirty="0" smtClean="0">
                <a:solidFill>
                  <a:schemeClr val="accent2"/>
                </a:solidFill>
              </a:rPr>
              <a:t>CUSTOM RENDERER?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894188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Tenemos</a:t>
            </a:r>
            <a:r>
              <a:rPr lang="en-US" sz="1400" dirty="0" smtClean="0"/>
              <a:t> dos </a:t>
            </a:r>
            <a:r>
              <a:rPr lang="en-US" sz="1400" dirty="0" err="1" smtClean="0"/>
              <a:t>situaciones</a:t>
            </a:r>
            <a:r>
              <a:rPr lang="en-US" sz="1400" dirty="0" smtClean="0"/>
              <a:t> </a:t>
            </a:r>
            <a:r>
              <a:rPr lang="en-US" sz="1400" dirty="0" err="1" smtClean="0"/>
              <a:t>típicas</a:t>
            </a:r>
            <a:endParaRPr lang="en-US" sz="1400" dirty="0"/>
          </a:p>
        </p:txBody>
      </p:sp>
      <p:sp>
        <p:nvSpPr>
          <p:cNvPr id="4" name="Rectángulo 3"/>
          <p:cNvSpPr/>
          <p:nvPr/>
        </p:nvSpPr>
        <p:spPr>
          <a:xfrm>
            <a:off x="1676400" y="1318114"/>
            <a:ext cx="2667000" cy="304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5" name="Rectángulo 4"/>
          <p:cNvSpPr/>
          <p:nvPr/>
        </p:nvSpPr>
        <p:spPr>
          <a:xfrm>
            <a:off x="4800600" y="1318114"/>
            <a:ext cx="2667000" cy="304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6" name="Rectángulo 5"/>
          <p:cNvSpPr/>
          <p:nvPr/>
        </p:nvSpPr>
        <p:spPr>
          <a:xfrm>
            <a:off x="1676400" y="1309950"/>
            <a:ext cx="2667000" cy="4916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7" name="Rectángulo 6"/>
          <p:cNvSpPr/>
          <p:nvPr/>
        </p:nvSpPr>
        <p:spPr>
          <a:xfrm>
            <a:off x="4800600" y="1318114"/>
            <a:ext cx="2667000" cy="4916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752601" y="1411532"/>
            <a:ext cx="2438400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Controles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personales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790700" y="1981282"/>
            <a:ext cx="2438400" cy="142866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Calendar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Accordion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Chart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4914900" y="1434193"/>
            <a:ext cx="2438400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Rendering </a:t>
            </a:r>
            <a:r>
              <a:rPr lang="en-US" sz="1400" dirty="0" err="1" smtClean="0">
                <a:solidFill>
                  <a:schemeClr val="bg1"/>
                </a:solidFill>
              </a:rPr>
              <a:t>personalizado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4921120" y="1944961"/>
            <a:ext cx="2438400" cy="142866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Decoraciones</a:t>
            </a:r>
            <a:r>
              <a:rPr lang="en-US" sz="1400" dirty="0" smtClean="0">
                <a:solidFill>
                  <a:schemeClr val="bg1"/>
                </a:solidFill>
              </a:rPr>
              <a:t> de </a:t>
            </a:r>
            <a:r>
              <a:rPr lang="en-US" sz="1400" dirty="0" err="1" smtClean="0">
                <a:solidFill>
                  <a:schemeClr val="bg1"/>
                </a:solidFill>
              </a:rPr>
              <a:t>texto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Bordes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Sombras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Elementos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específicos</a:t>
            </a:r>
            <a:r>
              <a:rPr lang="en-US" sz="1400" dirty="0" smtClean="0">
                <a:solidFill>
                  <a:schemeClr val="bg1"/>
                </a:solidFill>
              </a:rPr>
              <a:t> de la </a:t>
            </a:r>
            <a:r>
              <a:rPr lang="en-US" sz="1400" dirty="0" err="1" smtClean="0">
                <a:solidFill>
                  <a:schemeClr val="bg1"/>
                </a:solidFill>
              </a:rPr>
              <a:t>plataforma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pic>
        <p:nvPicPr>
          <p:cNvPr id="12" name="Picture Placeholder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49" y="226768"/>
            <a:ext cx="533400" cy="533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1901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build="p"/>
      <p:bldP spid="9" grpId="0" build="p"/>
      <p:bldP spid="10" grpId="0" build="p"/>
      <p:bldP spid="1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NUEVOS </a:t>
            </a:r>
            <a:r>
              <a:rPr lang="es-ES" dirty="0" smtClean="0">
                <a:solidFill>
                  <a:schemeClr val="accent1"/>
                </a:solidFill>
              </a:rPr>
              <a:t>CONTROLES &amp; RENDERERS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1º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el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proyecto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Shared/PCL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2092464"/>
            <a:ext cx="810194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ublic class 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BoxView</a:t>
            </a:r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5181600" y="241935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/>
          <p:nvPr/>
        </p:nvSpPr>
        <p:spPr>
          <a:xfrm>
            <a:off x="5105400" y="3308181"/>
            <a:ext cx="3746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BoxView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vista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existente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estamos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extendiendo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.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Podríamos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utilizer View y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totalmente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6213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NUEVOS </a:t>
            </a:r>
            <a:r>
              <a:rPr lang="es-ES" dirty="0" smtClean="0">
                <a:solidFill>
                  <a:schemeClr val="accent1"/>
                </a:solidFill>
              </a:rPr>
              <a:t>CONTROLES &amp; RENDERERS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2º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Añadir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propiedades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nuestra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definición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2092464"/>
            <a:ext cx="81019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BindableProperty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</a:p>
          <a:p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BindableProperty.Create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double&gt;(p =&gt;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p.CornerRadius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0);</a:t>
            </a:r>
          </a:p>
          <a:p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get 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return (double)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base.GetValue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set {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base.SetValue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value); }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97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NUEVOS </a:t>
            </a:r>
            <a:r>
              <a:rPr lang="es-ES" dirty="0" smtClean="0">
                <a:solidFill>
                  <a:schemeClr val="accent1"/>
                </a:solidFill>
              </a:rPr>
              <a:t>CONTROLES &amp; RENDERERS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3º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un renderer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2092464"/>
            <a:ext cx="81019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RoundedBoxViewRenderer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ViewRenderer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7086600" y="234315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/>
          <p:nvPr/>
        </p:nvSpPr>
        <p:spPr>
          <a:xfrm>
            <a:off x="6019800" y="3374201"/>
            <a:ext cx="289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Define el control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estamos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renderizando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7225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NUEVOS </a:t>
            </a:r>
            <a:r>
              <a:rPr lang="es-ES" dirty="0" smtClean="0">
                <a:solidFill>
                  <a:schemeClr val="accent1"/>
                </a:solidFill>
              </a:rPr>
              <a:t>CONTROLES &amp; RENDERERS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3º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un renderer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1581150"/>
            <a:ext cx="810194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 void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OnElementChanged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ElementChangedEventArgs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e)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base.OnElementChanged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rbv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e.NewElement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if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rbv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shadowView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_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…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SetNativeControl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shadowView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97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NUEVOS </a:t>
            </a:r>
            <a:r>
              <a:rPr lang="es-ES" dirty="0" smtClean="0">
                <a:solidFill>
                  <a:schemeClr val="accent1"/>
                </a:solidFill>
              </a:rPr>
              <a:t>CONTROLES &amp; RENDERERS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4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Registro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librería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2092464"/>
            <a:ext cx="81019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[assembly: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ExportRendererAttribute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RoundedBoxViewRenderer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))]</a:t>
            </a: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2743200" y="2677239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/>
          <p:nvPr/>
        </p:nvSpPr>
        <p:spPr>
          <a:xfrm>
            <a:off x="1752600" y="3628876"/>
            <a:ext cx="22540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Nuestro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custom render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6096000" y="2384851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"/>
          <p:cNvSpPr/>
          <p:nvPr/>
        </p:nvSpPr>
        <p:spPr>
          <a:xfrm>
            <a:off x="5029200" y="3299251"/>
            <a:ext cx="251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7811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345" y="1463809"/>
            <a:ext cx="4683795" cy="4683795"/>
          </a:xfrm>
          <a:prstGeom prst="rect">
            <a:avLst/>
          </a:prstGeom>
        </p:spPr>
      </p:pic>
      <p:sp>
        <p:nvSpPr>
          <p:cNvPr id="8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PREGUNTAS </a:t>
            </a:r>
            <a:r>
              <a:rPr lang="es-ES" dirty="0" smtClean="0">
                <a:solidFill>
                  <a:schemeClr val="accent1"/>
                </a:solidFill>
              </a:rPr>
              <a:t>FRECUENTES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Llamada rectangular 8"/>
          <p:cNvSpPr/>
          <p:nvPr/>
        </p:nvSpPr>
        <p:spPr>
          <a:xfrm>
            <a:off x="521026" y="1870473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0" name="Llamada rectangular 9"/>
          <p:cNvSpPr/>
          <p:nvPr/>
        </p:nvSpPr>
        <p:spPr>
          <a:xfrm>
            <a:off x="521026" y="2662792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1" name="Llamada rectangular 10"/>
          <p:cNvSpPr/>
          <p:nvPr/>
        </p:nvSpPr>
        <p:spPr>
          <a:xfrm>
            <a:off x="521025" y="3455111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2" name="Llamada rectangular 11"/>
          <p:cNvSpPr/>
          <p:nvPr/>
        </p:nvSpPr>
        <p:spPr>
          <a:xfrm>
            <a:off x="521024" y="4247430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32829" y="1870473"/>
            <a:ext cx="5105967" cy="762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utilizar</a:t>
            </a:r>
            <a:r>
              <a:rPr lang="en-US" sz="1800" dirty="0" smtClean="0">
                <a:solidFill>
                  <a:schemeClr val="bg1"/>
                </a:solidFill>
              </a:rPr>
              <a:t> APIs </a:t>
            </a:r>
            <a:r>
              <a:rPr lang="en-US" sz="1800" dirty="0" err="1" smtClean="0">
                <a:solidFill>
                  <a:schemeClr val="bg1"/>
                </a:solidFill>
              </a:rPr>
              <a:t>específicas</a:t>
            </a:r>
            <a:r>
              <a:rPr lang="en-US" sz="1800" dirty="0" smtClean="0">
                <a:solidFill>
                  <a:schemeClr val="bg1"/>
                </a:solidFill>
              </a:rPr>
              <a:t> de </a:t>
            </a:r>
            <a:r>
              <a:rPr lang="en-US" sz="1800" dirty="0" err="1" smtClean="0">
                <a:solidFill>
                  <a:schemeClr val="bg1"/>
                </a:solidFill>
              </a:rPr>
              <a:t>una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plataforma</a:t>
            </a:r>
            <a:r>
              <a:rPr lang="en-US" sz="1800" dirty="0" smtClean="0">
                <a:solidFill>
                  <a:schemeClr val="bg1"/>
                </a:solidFill>
              </a:rPr>
              <a:t> en </a:t>
            </a:r>
            <a:r>
              <a:rPr lang="en-US" sz="1800" dirty="0" err="1" smtClean="0">
                <a:solidFill>
                  <a:schemeClr val="bg1"/>
                </a:solidFill>
              </a:rPr>
              <a:t>concreto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4" y="2667890"/>
            <a:ext cx="5105967" cy="76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personalizar</a:t>
            </a:r>
            <a:r>
              <a:rPr lang="en-US" sz="1800" dirty="0" smtClean="0">
                <a:solidFill>
                  <a:schemeClr val="bg1"/>
                </a:solidFill>
              </a:rPr>
              <a:t> la </a:t>
            </a:r>
            <a:r>
              <a:rPr lang="en-US" sz="1800" dirty="0" err="1" smtClean="0">
                <a:solidFill>
                  <a:schemeClr val="bg1"/>
                </a:solidFill>
              </a:rPr>
              <a:t>apariencia</a:t>
            </a:r>
            <a:r>
              <a:rPr lang="en-US" sz="1800" dirty="0" smtClean="0">
                <a:solidFill>
                  <a:schemeClr val="bg1"/>
                </a:solidFill>
              </a:rPr>
              <a:t> o el </a:t>
            </a:r>
            <a:r>
              <a:rPr lang="en-US" sz="1800" dirty="0" err="1" smtClean="0">
                <a:solidFill>
                  <a:schemeClr val="bg1"/>
                </a:solidFill>
              </a:rPr>
              <a:t>comportamiento</a:t>
            </a:r>
            <a:r>
              <a:rPr lang="en-US" sz="1800" dirty="0" smtClean="0">
                <a:solidFill>
                  <a:schemeClr val="bg1"/>
                </a:solidFill>
              </a:rPr>
              <a:t> de un control </a:t>
            </a:r>
            <a:r>
              <a:rPr lang="en-US" sz="1800" dirty="0" err="1" smtClean="0">
                <a:solidFill>
                  <a:schemeClr val="bg1"/>
                </a:solidFill>
              </a:rPr>
              <a:t>existente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32828" y="3457660"/>
            <a:ext cx="5105967" cy="76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utilizar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controles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nativos</a:t>
            </a:r>
            <a:r>
              <a:rPr lang="en-US" sz="1800" dirty="0" smtClean="0">
                <a:solidFill>
                  <a:schemeClr val="bg1"/>
                </a:solidFill>
              </a:rPr>
              <a:t> de </a:t>
            </a:r>
            <a:r>
              <a:rPr lang="en-US" sz="1800" dirty="0" err="1" smtClean="0">
                <a:solidFill>
                  <a:schemeClr val="bg1"/>
                </a:solidFill>
              </a:rPr>
              <a:t>cada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plataforma</a:t>
            </a:r>
            <a:r>
              <a:rPr lang="en-US" sz="1800" dirty="0" smtClean="0">
                <a:solidFill>
                  <a:schemeClr val="bg1"/>
                </a:solidFill>
              </a:rPr>
              <a:t> con </a:t>
            </a:r>
            <a:r>
              <a:rPr lang="en-US" sz="1800" dirty="0" err="1" smtClean="0">
                <a:solidFill>
                  <a:schemeClr val="bg1"/>
                </a:solidFill>
              </a:rPr>
              <a:t>Xamarin.Forms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3" y="4231331"/>
            <a:ext cx="5105967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personalizar</a:t>
            </a:r>
            <a:r>
              <a:rPr lang="en-US" sz="1800" dirty="0" smtClean="0">
                <a:solidFill>
                  <a:schemeClr val="bg1"/>
                </a:solidFill>
              </a:rPr>
              <a:t> la </a:t>
            </a:r>
            <a:r>
              <a:rPr lang="en-US" sz="1800" dirty="0" err="1" smtClean="0">
                <a:solidFill>
                  <a:schemeClr val="bg1"/>
                </a:solidFill>
              </a:rPr>
              <a:t>apariencia</a:t>
            </a:r>
            <a:r>
              <a:rPr lang="en-US" sz="1800" dirty="0" smtClean="0">
                <a:solidFill>
                  <a:schemeClr val="bg1"/>
                </a:solidFill>
              </a:rPr>
              <a:t> o el </a:t>
            </a:r>
            <a:r>
              <a:rPr lang="en-US" sz="1800" dirty="0" err="1" smtClean="0">
                <a:solidFill>
                  <a:schemeClr val="bg1"/>
                </a:solidFill>
              </a:rPr>
              <a:t>comportamiento</a:t>
            </a:r>
            <a:r>
              <a:rPr lang="en-US" sz="1800" dirty="0" smtClean="0">
                <a:solidFill>
                  <a:schemeClr val="bg1"/>
                </a:solidFill>
              </a:rPr>
              <a:t> de un </a:t>
            </a:r>
            <a:r>
              <a:rPr lang="en-US" sz="1800" dirty="0" err="1" smtClean="0">
                <a:solidFill>
                  <a:schemeClr val="bg1"/>
                </a:solidFill>
              </a:rPr>
              <a:t>tipo</a:t>
            </a:r>
            <a:r>
              <a:rPr lang="en-US" sz="1800" dirty="0" smtClean="0">
                <a:solidFill>
                  <a:schemeClr val="bg1"/>
                </a:solidFill>
              </a:rPr>
              <a:t> de </a:t>
            </a:r>
            <a:r>
              <a:rPr lang="en-US" sz="1800" dirty="0" err="1" smtClean="0">
                <a:solidFill>
                  <a:schemeClr val="bg1"/>
                </a:solidFill>
              </a:rPr>
              <a:t>página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existente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02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build="p" animBg="1"/>
      <p:bldP spid="14" grpId="0" build="p"/>
      <p:bldP spid="15" grpId="0" build="p"/>
      <p:bldP spid="16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NUEVOS </a:t>
            </a:r>
            <a:r>
              <a:rPr lang="es-ES" dirty="0" smtClean="0">
                <a:solidFill>
                  <a:schemeClr val="accent1"/>
                </a:solidFill>
              </a:rPr>
              <a:t>CONTROLES &amp; RENDERERS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5º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el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Control.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2092464"/>
            <a:ext cx="81019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xmlns:custom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clr-namespace:dotnetspain2015.CustomControls;assembly=dotnetspain2015“</a:t>
            </a:r>
          </a:p>
          <a:p>
            <a:endParaRPr lang="en-US" sz="16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custom:RoundedBoxView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x:Name="rbv"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WidthRequest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="200" 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HeightRequest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200“ Stroke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="Yellow"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StrokeThickness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="2"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20“ Color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="Red" /&gt;</a:t>
            </a:r>
          </a:p>
        </p:txBody>
      </p:sp>
    </p:spTree>
    <p:extLst>
      <p:ext uri="{BB962C8B-B14F-4D97-AF65-F5344CB8AC3E}">
        <p14:creationId xmlns:p14="http://schemas.microsoft.com/office/powerpoint/2010/main" val="42948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00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989431"/>
            <a:ext cx="8777288" cy="1846659"/>
          </a:xfrm>
        </p:spPr>
        <p:txBody>
          <a:bodyPr/>
          <a:lstStyle/>
          <a:p>
            <a:r>
              <a:rPr lang="en-US" dirty="0" err="1" smtClean="0"/>
              <a:t>Creando</a:t>
            </a:r>
            <a:r>
              <a:rPr lang="en-US" dirty="0"/>
              <a:t> </a:t>
            </a:r>
            <a:r>
              <a:rPr lang="en-US" dirty="0" err="1" smtClean="0"/>
              <a:t>nuevos</a:t>
            </a:r>
            <a:r>
              <a:rPr lang="en-US" dirty="0" smtClean="0"/>
              <a:t> </a:t>
            </a:r>
            <a:r>
              <a:rPr lang="en-US" dirty="0" err="1" smtClean="0"/>
              <a:t>controles</a:t>
            </a:r>
            <a:r>
              <a:rPr lang="en-US" dirty="0" smtClean="0"/>
              <a:t> y </a:t>
            </a:r>
            <a:r>
              <a:rPr lang="en-US" dirty="0" err="1" smtClean="0"/>
              <a:t>páginas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342816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CONCLUSIONES </a:t>
            </a:r>
            <a:r>
              <a:rPr lang="es-ES" dirty="0" smtClean="0">
                <a:solidFill>
                  <a:schemeClr val="accent1"/>
                </a:solidFill>
              </a:rPr>
              <a:t>RÁPIDAS</a:t>
            </a:r>
            <a:endParaRPr lang="es-ES" dirty="0">
              <a:solidFill>
                <a:schemeClr val="accent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966" y="2823896"/>
            <a:ext cx="5560839" cy="4170629"/>
          </a:xfrm>
          <a:prstGeom prst="rect">
            <a:avLst/>
          </a:prstGeom>
        </p:spPr>
      </p:pic>
      <p:sp>
        <p:nvSpPr>
          <p:cNvPr id="4" name="Rectangle 2"/>
          <p:cNvSpPr/>
          <p:nvPr/>
        </p:nvSpPr>
        <p:spPr>
          <a:xfrm>
            <a:off x="521027" y="1146664"/>
            <a:ext cx="83907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extender XAML con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nuestros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propias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Tenemos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acceso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APIs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extender y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páginas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Custom Renders para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324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813454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¿PREGUNTAS y </a:t>
            </a:r>
            <a:r>
              <a:rPr lang="es-ES" dirty="0" smtClean="0">
                <a:solidFill>
                  <a:schemeClr val="accent1"/>
                </a:solidFill>
              </a:rPr>
              <a:t>RESPUESTAS</a:t>
            </a:r>
            <a:r>
              <a:rPr lang="es-E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838200" y="1022946"/>
            <a:ext cx="8089573" cy="43396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¿</a:t>
            </a:r>
            <a:r>
              <a:rPr lang="en-US" sz="1800" dirty="0" err="1" smtClean="0"/>
              <a:t>Dudas</a:t>
            </a:r>
            <a:r>
              <a:rPr lang="en-US" sz="1800" dirty="0" smtClean="0"/>
              <a:t>?</a:t>
            </a:r>
            <a:endParaRPr lang="en-US" sz="1800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304800" y="2129110"/>
            <a:ext cx="8446254" cy="3229024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900" dirty="0">
                <a:solidFill>
                  <a:schemeClr val="accent1"/>
                </a:solidFill>
                <a:latin typeface="Aller" pitchFamily="2" charset="0"/>
              </a:rPr>
              <a:t>P</a:t>
            </a:r>
            <a:r>
              <a:rPr lang="en-US" sz="9600" dirty="0" smtClean="0">
                <a:solidFill>
                  <a:schemeClr val="accent1"/>
                </a:solidFill>
                <a:latin typeface="Aller" pitchFamily="2" charset="0"/>
              </a:rPr>
              <a:t>&amp;</a:t>
            </a:r>
            <a:r>
              <a:rPr lang="en-US" sz="19900" dirty="0">
                <a:solidFill>
                  <a:schemeClr val="accent1"/>
                </a:solidFill>
                <a:latin typeface="Aller" pitchFamily="2" charset="0"/>
              </a:rPr>
              <a:t>R</a:t>
            </a:r>
            <a:endParaRPr lang="ru-RU" sz="19900" dirty="0">
              <a:solidFill>
                <a:schemeClr val="accent1"/>
              </a:solidFill>
            </a:endParaRPr>
          </a:p>
        </p:txBody>
      </p:sp>
      <p:pic>
        <p:nvPicPr>
          <p:cNvPr id="5" name="Picture Placeholder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0186"/>
            <a:ext cx="533400" cy="533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5262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4" y="2424009"/>
            <a:ext cx="2819363" cy="14401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320" y="2398577"/>
            <a:ext cx="2606006" cy="14401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565" y="2424009"/>
            <a:ext cx="3063200" cy="144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4" y="3795355"/>
            <a:ext cx="3315010" cy="1316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079" y="3733401"/>
            <a:ext cx="2948901" cy="1440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901" y="4865414"/>
            <a:ext cx="2819363" cy="14401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223" y="3671448"/>
            <a:ext cx="2819363" cy="14401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753" y="782042"/>
            <a:ext cx="2852700" cy="8570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49" y="462936"/>
            <a:ext cx="3590921" cy="132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GRACIAS a </a:t>
            </a:r>
            <a:r>
              <a:rPr lang="es-ES" dirty="0" smtClean="0">
                <a:solidFill>
                  <a:schemeClr val="accent1"/>
                </a:solidFill>
              </a:rPr>
              <a:t>TODOS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702841" y="920171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 err="1" smtClean="0"/>
              <a:t>Por</a:t>
            </a:r>
            <a:r>
              <a:rPr lang="en-US" sz="2400" dirty="0" smtClean="0"/>
              <a:t> </a:t>
            </a:r>
            <a:r>
              <a:rPr lang="en-US" sz="2400" dirty="0" err="1" smtClean="0"/>
              <a:t>vuestro</a:t>
            </a:r>
            <a:r>
              <a:rPr lang="en-US" sz="2400" dirty="0" smtClean="0"/>
              <a:t> </a:t>
            </a:r>
            <a:r>
              <a:rPr lang="en-US" sz="2400" dirty="0" err="1" smtClean="0"/>
              <a:t>tiempo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990600" y="1885950"/>
            <a:ext cx="4078148" cy="485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accent1"/>
                </a:solidFill>
                <a:latin typeface="+mn-lt"/>
              </a:rPr>
              <a:t>Javier Suárez</a:t>
            </a:r>
            <a:endParaRPr lang="en-US" sz="36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/>
        </p:nvSpPr>
        <p:spPr>
          <a:xfrm>
            <a:off x="990600" y="2472938"/>
            <a:ext cx="5105400" cy="181641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Microsoft MVP Windows Platform Development</a:t>
            </a:r>
          </a:p>
          <a:p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Blog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http://</a:t>
            </a: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geeks.ms/blogs/jsuarez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Email: </a:t>
            </a: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javiersuarezruiz@hotmail.com</a:t>
            </a:r>
            <a:endParaRPr lang="en-US" sz="18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Twitter: @</a:t>
            </a:r>
            <a:r>
              <a:rPr lang="en-US" sz="1800" dirty="0" err="1" smtClean="0">
                <a:solidFill>
                  <a:schemeClr val="accent1">
                    <a:lumMod val="50000"/>
                  </a:schemeClr>
                </a:solidFill>
              </a:rPr>
              <a:t>jsuarezruiz</a:t>
            </a:r>
            <a:endParaRPr lang="en-US" sz="1800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32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885950"/>
            <a:ext cx="1981737" cy="213487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960" y="3146168"/>
            <a:ext cx="557377" cy="8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1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Javier Suárez Ruiz</a:t>
            </a:r>
          </a:p>
          <a:p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Extendiendo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Xamarin.Forms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013" y="389685"/>
            <a:ext cx="8413750" cy="1837298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¡¡¡Si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te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ha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gustado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no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olvides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rellenar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la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encuesta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!!!</a:t>
            </a:r>
            <a:br>
              <a:rPr lang="en-US" dirty="0" smtClean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Thanks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604" name="Picture 6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682" y="3944709"/>
            <a:ext cx="476453" cy="616586"/>
          </a:xfrm>
          <a:prstGeom prst="rect">
            <a:avLst/>
          </a:prstGeom>
        </p:spPr>
      </p:pic>
      <p:sp>
        <p:nvSpPr>
          <p:cNvPr id="9" name="AutoShape 22"/>
          <p:cNvSpPr>
            <a:spLocks noChangeAspect="1" noChangeArrowheads="1" noTextEdit="1"/>
          </p:cNvSpPr>
          <p:nvPr/>
        </p:nvSpPr>
        <p:spPr bwMode="auto">
          <a:xfrm>
            <a:off x="6049963" y="4760913"/>
            <a:ext cx="1855787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Rectangle 24"/>
          <p:cNvSpPr>
            <a:spLocks noChangeArrowheads="1"/>
          </p:cNvSpPr>
          <p:nvPr/>
        </p:nvSpPr>
        <p:spPr bwMode="auto">
          <a:xfrm>
            <a:off x="6743700" y="5815013"/>
            <a:ext cx="231775" cy="19526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Freeform 25"/>
          <p:cNvSpPr>
            <a:spLocks/>
          </p:cNvSpPr>
          <p:nvPr/>
        </p:nvSpPr>
        <p:spPr bwMode="auto">
          <a:xfrm>
            <a:off x="6053138" y="4883150"/>
            <a:ext cx="1616075" cy="965200"/>
          </a:xfrm>
          <a:custGeom>
            <a:avLst/>
            <a:gdLst>
              <a:gd name="T0" fmla="*/ 690 w 690"/>
              <a:gd name="T1" fmla="*/ 389 h 411"/>
              <a:gd name="T2" fmla="*/ 667 w 690"/>
              <a:gd name="T3" fmla="*/ 411 h 411"/>
              <a:gd name="T4" fmla="*/ 22 w 690"/>
              <a:gd name="T5" fmla="*/ 411 h 411"/>
              <a:gd name="T6" fmla="*/ 0 w 690"/>
              <a:gd name="T7" fmla="*/ 389 h 411"/>
              <a:gd name="T8" fmla="*/ 0 w 690"/>
              <a:gd name="T9" fmla="*/ 23 h 411"/>
              <a:gd name="T10" fmla="*/ 22 w 690"/>
              <a:gd name="T11" fmla="*/ 0 h 411"/>
              <a:gd name="T12" fmla="*/ 667 w 690"/>
              <a:gd name="T13" fmla="*/ 0 h 411"/>
              <a:gd name="T14" fmla="*/ 690 w 690"/>
              <a:gd name="T15" fmla="*/ 23 h 411"/>
              <a:gd name="T16" fmla="*/ 690 w 690"/>
              <a:gd name="T17" fmla="*/ 389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0" h="411">
                <a:moveTo>
                  <a:pt x="690" y="389"/>
                </a:moveTo>
                <a:cubicBezTo>
                  <a:pt x="690" y="401"/>
                  <a:pt x="679" y="411"/>
                  <a:pt x="667" y="411"/>
                </a:cubicBezTo>
                <a:cubicBezTo>
                  <a:pt x="22" y="411"/>
                  <a:pt x="22" y="411"/>
                  <a:pt x="22" y="411"/>
                </a:cubicBezTo>
                <a:cubicBezTo>
                  <a:pt x="10" y="411"/>
                  <a:pt x="0" y="401"/>
                  <a:pt x="0" y="389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2" y="0"/>
                </a:cubicBezTo>
                <a:cubicBezTo>
                  <a:pt x="667" y="0"/>
                  <a:pt x="667" y="0"/>
                  <a:pt x="667" y="0"/>
                </a:cubicBezTo>
                <a:cubicBezTo>
                  <a:pt x="679" y="0"/>
                  <a:pt x="690" y="10"/>
                  <a:pt x="690" y="23"/>
                </a:cubicBezTo>
                <a:lnTo>
                  <a:pt x="690" y="389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Freeform 26"/>
          <p:cNvSpPr>
            <a:spLocks/>
          </p:cNvSpPr>
          <p:nvPr/>
        </p:nvSpPr>
        <p:spPr bwMode="auto">
          <a:xfrm>
            <a:off x="6097588" y="4927600"/>
            <a:ext cx="1520825" cy="839787"/>
          </a:xfrm>
          <a:custGeom>
            <a:avLst/>
            <a:gdLst>
              <a:gd name="T0" fmla="*/ 649 w 649"/>
              <a:gd name="T1" fmla="*/ 348 h 358"/>
              <a:gd name="T2" fmla="*/ 640 w 649"/>
              <a:gd name="T3" fmla="*/ 358 h 358"/>
              <a:gd name="T4" fmla="*/ 9 w 649"/>
              <a:gd name="T5" fmla="*/ 358 h 358"/>
              <a:gd name="T6" fmla="*/ 0 w 649"/>
              <a:gd name="T7" fmla="*/ 348 h 358"/>
              <a:gd name="T8" fmla="*/ 0 w 649"/>
              <a:gd name="T9" fmla="*/ 9 h 358"/>
              <a:gd name="T10" fmla="*/ 9 w 649"/>
              <a:gd name="T11" fmla="*/ 0 h 358"/>
              <a:gd name="T12" fmla="*/ 640 w 649"/>
              <a:gd name="T13" fmla="*/ 0 h 358"/>
              <a:gd name="T14" fmla="*/ 649 w 649"/>
              <a:gd name="T15" fmla="*/ 9 h 358"/>
              <a:gd name="T16" fmla="*/ 649 w 649"/>
              <a:gd name="T17" fmla="*/ 348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9" h="358">
                <a:moveTo>
                  <a:pt x="649" y="348"/>
                </a:moveTo>
                <a:cubicBezTo>
                  <a:pt x="649" y="354"/>
                  <a:pt x="645" y="358"/>
                  <a:pt x="640" y="358"/>
                </a:cubicBezTo>
                <a:cubicBezTo>
                  <a:pt x="9" y="358"/>
                  <a:pt x="9" y="358"/>
                  <a:pt x="9" y="358"/>
                </a:cubicBezTo>
                <a:cubicBezTo>
                  <a:pt x="4" y="358"/>
                  <a:pt x="0" y="354"/>
                  <a:pt x="0" y="34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640" y="0"/>
                  <a:pt x="640" y="0"/>
                  <a:pt x="640" y="0"/>
                </a:cubicBezTo>
                <a:cubicBezTo>
                  <a:pt x="645" y="0"/>
                  <a:pt x="649" y="4"/>
                  <a:pt x="649" y="9"/>
                </a:cubicBezTo>
                <a:lnTo>
                  <a:pt x="649" y="348"/>
                </a:lnTo>
                <a:close/>
              </a:path>
            </a:pathLst>
          </a:custGeom>
          <a:solidFill>
            <a:srgbClr val="0072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Rectangle 27"/>
          <p:cNvSpPr>
            <a:spLocks noChangeArrowheads="1"/>
          </p:cNvSpPr>
          <p:nvPr/>
        </p:nvSpPr>
        <p:spPr bwMode="auto">
          <a:xfrm>
            <a:off x="6516688" y="6000750"/>
            <a:ext cx="685800" cy="349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25" name="Freeform 31"/>
          <p:cNvSpPr>
            <a:spLocks/>
          </p:cNvSpPr>
          <p:nvPr/>
        </p:nvSpPr>
        <p:spPr bwMode="auto">
          <a:xfrm>
            <a:off x="6634163" y="4873625"/>
            <a:ext cx="450850" cy="11112"/>
          </a:xfrm>
          <a:custGeom>
            <a:avLst/>
            <a:gdLst>
              <a:gd name="T0" fmla="*/ 284 w 284"/>
              <a:gd name="T1" fmla="*/ 7 h 7"/>
              <a:gd name="T2" fmla="*/ 0 w 284"/>
              <a:gd name="T3" fmla="*/ 7 h 7"/>
              <a:gd name="T4" fmla="*/ 7 w 284"/>
              <a:gd name="T5" fmla="*/ 0 h 7"/>
              <a:gd name="T6" fmla="*/ 277 w 284"/>
              <a:gd name="T7" fmla="*/ 0 h 7"/>
              <a:gd name="T8" fmla="*/ 284 w 284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4" h="7">
                <a:moveTo>
                  <a:pt x="284" y="7"/>
                </a:moveTo>
                <a:lnTo>
                  <a:pt x="0" y="7"/>
                </a:lnTo>
                <a:lnTo>
                  <a:pt x="7" y="0"/>
                </a:lnTo>
                <a:lnTo>
                  <a:pt x="277" y="0"/>
                </a:lnTo>
                <a:lnTo>
                  <a:pt x="284" y="7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5" name="Rectangle 41"/>
          <p:cNvSpPr>
            <a:spLocks noChangeArrowheads="1"/>
          </p:cNvSpPr>
          <p:nvPr/>
        </p:nvSpPr>
        <p:spPr bwMode="auto">
          <a:xfrm>
            <a:off x="7586663" y="5902325"/>
            <a:ext cx="317500" cy="127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6" name="Freeform 42"/>
          <p:cNvSpPr>
            <a:spLocks/>
          </p:cNvSpPr>
          <p:nvPr/>
        </p:nvSpPr>
        <p:spPr bwMode="auto">
          <a:xfrm>
            <a:off x="7254875" y="5894388"/>
            <a:ext cx="649287" cy="7937"/>
          </a:xfrm>
          <a:custGeom>
            <a:avLst/>
            <a:gdLst>
              <a:gd name="T0" fmla="*/ 406 w 409"/>
              <a:gd name="T1" fmla="*/ 0 h 5"/>
              <a:gd name="T2" fmla="*/ 3 w 409"/>
              <a:gd name="T3" fmla="*/ 0 h 5"/>
              <a:gd name="T4" fmla="*/ 0 w 409"/>
              <a:gd name="T5" fmla="*/ 5 h 5"/>
              <a:gd name="T6" fmla="*/ 409 w 409"/>
              <a:gd name="T7" fmla="*/ 5 h 5"/>
              <a:gd name="T8" fmla="*/ 406 w 409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9" h="5">
                <a:moveTo>
                  <a:pt x="406" y="0"/>
                </a:moveTo>
                <a:lnTo>
                  <a:pt x="3" y="0"/>
                </a:lnTo>
                <a:lnTo>
                  <a:pt x="0" y="5"/>
                </a:lnTo>
                <a:lnTo>
                  <a:pt x="409" y="5"/>
                </a:lnTo>
                <a:lnTo>
                  <a:pt x="406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7" name="Freeform 43"/>
          <p:cNvSpPr>
            <a:spLocks/>
          </p:cNvSpPr>
          <p:nvPr/>
        </p:nvSpPr>
        <p:spPr bwMode="auto">
          <a:xfrm>
            <a:off x="7254875" y="5894388"/>
            <a:ext cx="334962" cy="7937"/>
          </a:xfrm>
          <a:custGeom>
            <a:avLst/>
            <a:gdLst>
              <a:gd name="T0" fmla="*/ 211 w 211"/>
              <a:gd name="T1" fmla="*/ 0 h 5"/>
              <a:gd name="T2" fmla="*/ 3 w 211"/>
              <a:gd name="T3" fmla="*/ 0 h 5"/>
              <a:gd name="T4" fmla="*/ 0 w 211"/>
              <a:gd name="T5" fmla="*/ 5 h 5"/>
              <a:gd name="T6" fmla="*/ 211 w 211"/>
              <a:gd name="T7" fmla="*/ 5 h 5"/>
              <a:gd name="T8" fmla="*/ 211 w 211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5">
                <a:moveTo>
                  <a:pt x="211" y="0"/>
                </a:moveTo>
                <a:lnTo>
                  <a:pt x="3" y="0"/>
                </a:lnTo>
                <a:lnTo>
                  <a:pt x="0" y="5"/>
                </a:lnTo>
                <a:lnTo>
                  <a:pt x="211" y="5"/>
                </a:lnTo>
                <a:lnTo>
                  <a:pt x="211" y="0"/>
                </a:lnTo>
                <a:close/>
              </a:path>
            </a:pathLst>
          </a:custGeom>
          <a:solidFill>
            <a:srgbClr val="757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8" name="Freeform 44"/>
          <p:cNvSpPr>
            <a:spLocks/>
          </p:cNvSpPr>
          <p:nvPr/>
        </p:nvSpPr>
        <p:spPr bwMode="auto">
          <a:xfrm>
            <a:off x="7254875" y="6029325"/>
            <a:ext cx="649287" cy="6350"/>
          </a:xfrm>
          <a:custGeom>
            <a:avLst/>
            <a:gdLst>
              <a:gd name="T0" fmla="*/ 3 w 409"/>
              <a:gd name="T1" fmla="*/ 4 h 4"/>
              <a:gd name="T2" fmla="*/ 406 w 409"/>
              <a:gd name="T3" fmla="*/ 4 h 4"/>
              <a:gd name="T4" fmla="*/ 409 w 409"/>
              <a:gd name="T5" fmla="*/ 0 h 4"/>
              <a:gd name="T6" fmla="*/ 0 w 409"/>
              <a:gd name="T7" fmla="*/ 0 h 4"/>
              <a:gd name="T8" fmla="*/ 3 w 409"/>
              <a:gd name="T9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9" h="4">
                <a:moveTo>
                  <a:pt x="3" y="4"/>
                </a:moveTo>
                <a:lnTo>
                  <a:pt x="406" y="4"/>
                </a:lnTo>
                <a:lnTo>
                  <a:pt x="409" y="0"/>
                </a:lnTo>
                <a:lnTo>
                  <a:pt x="0" y="0"/>
                </a:lnTo>
                <a:lnTo>
                  <a:pt x="3" y="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9" name="Oval 45"/>
          <p:cNvSpPr>
            <a:spLocks noChangeArrowheads="1"/>
          </p:cNvSpPr>
          <p:nvPr/>
        </p:nvSpPr>
        <p:spPr bwMode="auto">
          <a:xfrm>
            <a:off x="7823200" y="5946775"/>
            <a:ext cx="33337" cy="317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0" name="Freeform 46"/>
          <p:cNvSpPr>
            <a:spLocks/>
          </p:cNvSpPr>
          <p:nvPr/>
        </p:nvSpPr>
        <p:spPr bwMode="auto">
          <a:xfrm>
            <a:off x="7827963" y="5951538"/>
            <a:ext cx="23812" cy="23812"/>
          </a:xfrm>
          <a:custGeom>
            <a:avLst/>
            <a:gdLst>
              <a:gd name="T0" fmla="*/ 7 w 10"/>
              <a:gd name="T1" fmla="*/ 2 h 10"/>
              <a:gd name="T2" fmla="*/ 10 w 10"/>
              <a:gd name="T3" fmla="*/ 1 h 10"/>
              <a:gd name="T4" fmla="*/ 5 w 10"/>
              <a:gd name="T5" fmla="*/ 1 h 10"/>
              <a:gd name="T6" fmla="*/ 0 w 10"/>
              <a:gd name="T7" fmla="*/ 1 h 10"/>
              <a:gd name="T8" fmla="*/ 4 w 10"/>
              <a:gd name="T9" fmla="*/ 2 h 10"/>
              <a:gd name="T10" fmla="*/ 0 w 10"/>
              <a:gd name="T11" fmla="*/ 10 h 10"/>
              <a:gd name="T12" fmla="*/ 5 w 10"/>
              <a:gd name="T13" fmla="*/ 4 h 10"/>
              <a:gd name="T14" fmla="*/ 10 w 10"/>
              <a:gd name="T15" fmla="*/ 10 h 10"/>
              <a:gd name="T16" fmla="*/ 7 w 10"/>
              <a:gd name="T17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" h="10">
                <a:moveTo>
                  <a:pt x="7" y="2"/>
                </a:moveTo>
                <a:cubicBezTo>
                  <a:pt x="8" y="2"/>
                  <a:pt x="9" y="1"/>
                  <a:pt x="10" y="1"/>
                </a:cubicBezTo>
                <a:cubicBezTo>
                  <a:pt x="9" y="0"/>
                  <a:pt x="7" y="0"/>
                  <a:pt x="5" y="1"/>
                </a:cubicBezTo>
                <a:cubicBezTo>
                  <a:pt x="4" y="0"/>
                  <a:pt x="2" y="0"/>
                  <a:pt x="0" y="1"/>
                </a:cubicBezTo>
                <a:cubicBezTo>
                  <a:pt x="2" y="1"/>
                  <a:pt x="3" y="2"/>
                  <a:pt x="4" y="2"/>
                </a:cubicBezTo>
                <a:cubicBezTo>
                  <a:pt x="2" y="4"/>
                  <a:pt x="1" y="6"/>
                  <a:pt x="0" y="10"/>
                </a:cubicBezTo>
                <a:cubicBezTo>
                  <a:pt x="0" y="10"/>
                  <a:pt x="2" y="7"/>
                  <a:pt x="5" y="4"/>
                </a:cubicBezTo>
                <a:cubicBezTo>
                  <a:pt x="8" y="7"/>
                  <a:pt x="10" y="10"/>
                  <a:pt x="10" y="10"/>
                </a:cubicBezTo>
                <a:cubicBezTo>
                  <a:pt x="10" y="6"/>
                  <a:pt x="9" y="4"/>
                  <a:pt x="7" y="2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1" name="Freeform 47"/>
          <p:cNvSpPr>
            <a:spLocks/>
          </p:cNvSpPr>
          <p:nvPr/>
        </p:nvSpPr>
        <p:spPr bwMode="auto">
          <a:xfrm>
            <a:off x="7254875" y="5902325"/>
            <a:ext cx="334962" cy="127000"/>
          </a:xfrm>
          <a:custGeom>
            <a:avLst/>
            <a:gdLst>
              <a:gd name="T0" fmla="*/ 0 w 211"/>
              <a:gd name="T1" fmla="*/ 0 h 80"/>
              <a:gd name="T2" fmla="*/ 0 w 211"/>
              <a:gd name="T3" fmla="*/ 32 h 80"/>
              <a:gd name="T4" fmla="*/ 4 w 211"/>
              <a:gd name="T5" fmla="*/ 37 h 80"/>
              <a:gd name="T6" fmla="*/ 4 w 211"/>
              <a:gd name="T7" fmla="*/ 43 h 80"/>
              <a:gd name="T8" fmla="*/ 0 w 211"/>
              <a:gd name="T9" fmla="*/ 47 h 80"/>
              <a:gd name="T10" fmla="*/ 0 w 211"/>
              <a:gd name="T11" fmla="*/ 80 h 80"/>
              <a:gd name="T12" fmla="*/ 211 w 211"/>
              <a:gd name="T13" fmla="*/ 80 h 80"/>
              <a:gd name="T14" fmla="*/ 211 w 211"/>
              <a:gd name="T15" fmla="*/ 0 h 80"/>
              <a:gd name="T16" fmla="*/ 0 w 211"/>
              <a:gd name="T17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1" h="80">
                <a:moveTo>
                  <a:pt x="0" y="0"/>
                </a:moveTo>
                <a:lnTo>
                  <a:pt x="0" y="32"/>
                </a:lnTo>
                <a:lnTo>
                  <a:pt x="4" y="37"/>
                </a:lnTo>
                <a:lnTo>
                  <a:pt x="4" y="43"/>
                </a:lnTo>
                <a:lnTo>
                  <a:pt x="0" y="47"/>
                </a:lnTo>
                <a:lnTo>
                  <a:pt x="0" y="80"/>
                </a:lnTo>
                <a:lnTo>
                  <a:pt x="211" y="80"/>
                </a:lnTo>
                <a:lnTo>
                  <a:pt x="211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2" name="Freeform 48"/>
          <p:cNvSpPr>
            <a:spLocks/>
          </p:cNvSpPr>
          <p:nvPr/>
        </p:nvSpPr>
        <p:spPr bwMode="auto">
          <a:xfrm>
            <a:off x="7254875" y="5972175"/>
            <a:ext cx="334962" cy="4762"/>
          </a:xfrm>
          <a:custGeom>
            <a:avLst/>
            <a:gdLst>
              <a:gd name="T0" fmla="*/ 211 w 211"/>
              <a:gd name="T1" fmla="*/ 0 h 3"/>
              <a:gd name="T2" fmla="*/ 1 w 211"/>
              <a:gd name="T3" fmla="*/ 0 h 3"/>
              <a:gd name="T4" fmla="*/ 0 w 211"/>
              <a:gd name="T5" fmla="*/ 3 h 3"/>
              <a:gd name="T6" fmla="*/ 211 w 211"/>
              <a:gd name="T7" fmla="*/ 3 h 3"/>
              <a:gd name="T8" fmla="*/ 211 w 211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3">
                <a:moveTo>
                  <a:pt x="211" y="0"/>
                </a:moveTo>
                <a:lnTo>
                  <a:pt x="1" y="0"/>
                </a:lnTo>
                <a:lnTo>
                  <a:pt x="0" y="3"/>
                </a:lnTo>
                <a:lnTo>
                  <a:pt x="211" y="3"/>
                </a:lnTo>
                <a:lnTo>
                  <a:pt x="211" y="0"/>
                </a:ln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3" name="Freeform 49"/>
          <p:cNvSpPr>
            <a:spLocks/>
          </p:cNvSpPr>
          <p:nvPr/>
        </p:nvSpPr>
        <p:spPr bwMode="auto">
          <a:xfrm>
            <a:off x="7254875" y="5953125"/>
            <a:ext cx="334962" cy="7937"/>
          </a:xfrm>
          <a:custGeom>
            <a:avLst/>
            <a:gdLst>
              <a:gd name="T0" fmla="*/ 211 w 211"/>
              <a:gd name="T1" fmla="*/ 0 h 5"/>
              <a:gd name="T2" fmla="*/ 0 w 211"/>
              <a:gd name="T3" fmla="*/ 0 h 5"/>
              <a:gd name="T4" fmla="*/ 1 w 211"/>
              <a:gd name="T5" fmla="*/ 5 h 5"/>
              <a:gd name="T6" fmla="*/ 211 w 211"/>
              <a:gd name="T7" fmla="*/ 5 h 5"/>
              <a:gd name="T8" fmla="*/ 211 w 211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5">
                <a:moveTo>
                  <a:pt x="211" y="0"/>
                </a:moveTo>
                <a:lnTo>
                  <a:pt x="0" y="0"/>
                </a:lnTo>
                <a:lnTo>
                  <a:pt x="1" y="5"/>
                </a:lnTo>
                <a:lnTo>
                  <a:pt x="211" y="5"/>
                </a:lnTo>
                <a:lnTo>
                  <a:pt x="21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4" name="Rectangle 50"/>
          <p:cNvSpPr>
            <a:spLocks noChangeArrowheads="1"/>
          </p:cNvSpPr>
          <p:nvPr/>
        </p:nvSpPr>
        <p:spPr bwMode="auto">
          <a:xfrm>
            <a:off x="7256463" y="5961063"/>
            <a:ext cx="333375" cy="11112"/>
          </a:xfrm>
          <a:prstGeom prst="rect">
            <a:avLst/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03" name="Rectangle 53"/>
          <p:cNvSpPr>
            <a:spLocks noChangeArrowheads="1"/>
          </p:cNvSpPr>
          <p:nvPr/>
        </p:nvSpPr>
        <p:spPr bwMode="auto">
          <a:xfrm>
            <a:off x="7281863" y="5962650"/>
            <a:ext cx="4762" cy="79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1230" name="Group 1229"/>
          <p:cNvGrpSpPr/>
          <p:nvPr/>
        </p:nvGrpSpPr>
        <p:grpSpPr>
          <a:xfrm>
            <a:off x="6097662" y="5079184"/>
            <a:ext cx="1448769" cy="528183"/>
            <a:chOff x="6097662" y="5079184"/>
            <a:chExt cx="1448769" cy="528183"/>
          </a:xfrm>
        </p:grpSpPr>
        <p:pic>
          <p:nvPicPr>
            <p:cNvPr id="1026" name="Picture 2" descr="https://www.desarrollaconmicrosoft.com/areas/dotnetspain2015/content/images/ALM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7662" y="5100424"/>
              <a:ext cx="289551" cy="289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www.desarrollaconmicrosoft.com/areas/dotnetspain2015/content/images/web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6527" y="5454710"/>
              <a:ext cx="196267" cy="138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www.desarrollaconmicrosoft.com/areas/dotnetspain2015/content/images/clouds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6547" y="5434194"/>
              <a:ext cx="215671" cy="150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www.desarrollaconmicrosoft.com/areas/dotnetspain2015/content/images/data.png"/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6888" y="5454710"/>
              <a:ext cx="167910" cy="143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www.desarrollaconmicrosoft.com/areas/dotnetspain2015/content/images/male.png"/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8671" y="5418562"/>
              <a:ext cx="111940" cy="188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s://www.desarrollaconmicrosoft.com/areas/dotnetspain2015/content/images/apps.png"/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2850" y="5154544"/>
              <a:ext cx="183581" cy="208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s://www.desarrollaconmicrosoft.com/areas/dotnetspain2015/content/images/games.png"/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2472" y="5137133"/>
              <a:ext cx="107462" cy="209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https://www.desarrollaconmicrosoft.com/areas/dotnetspain2015/content/images/iot.png"/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8912" y="5148008"/>
              <a:ext cx="202238" cy="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https://www.desarrollaconmicrosoft.com/areas/dotnetspain2015/content/images/languages.png"/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445" y="5375986"/>
              <a:ext cx="179103" cy="208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https://www.desarrollaconmicrosoft.com/areas/dotnetspain2015/content/images/kids.png"/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213" y="5079184"/>
              <a:ext cx="289551" cy="286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2" name="Group 65"/>
          <p:cNvGrpSpPr>
            <a:grpSpLocks noChangeAspect="1"/>
          </p:cNvGrpSpPr>
          <p:nvPr/>
        </p:nvGrpSpPr>
        <p:grpSpPr bwMode="auto">
          <a:xfrm>
            <a:off x="7905750" y="3744913"/>
            <a:ext cx="1169988" cy="2290762"/>
            <a:chOff x="4980" y="2359"/>
            <a:chExt cx="737" cy="1443"/>
          </a:xfrm>
        </p:grpSpPr>
        <p:sp>
          <p:nvSpPr>
            <p:cNvPr id="1063" name="AutoShape 64"/>
            <p:cNvSpPr>
              <a:spLocks noChangeAspect="1" noChangeArrowheads="1" noTextEdit="1"/>
            </p:cNvSpPr>
            <p:nvPr/>
          </p:nvSpPr>
          <p:spPr bwMode="auto">
            <a:xfrm>
              <a:off x="4980" y="2359"/>
              <a:ext cx="737" cy="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4" name="Freeform 66"/>
            <p:cNvSpPr>
              <a:spLocks/>
            </p:cNvSpPr>
            <p:nvPr/>
          </p:nvSpPr>
          <p:spPr bwMode="auto">
            <a:xfrm>
              <a:off x="5201" y="2515"/>
              <a:ext cx="119" cy="120"/>
            </a:xfrm>
            <a:custGeom>
              <a:avLst/>
              <a:gdLst>
                <a:gd name="T0" fmla="*/ 74 w 81"/>
                <a:gd name="T1" fmla="*/ 33 h 81"/>
                <a:gd name="T2" fmla="*/ 74 w 81"/>
                <a:gd name="T3" fmla="*/ 7 h 81"/>
                <a:gd name="T4" fmla="*/ 74 w 81"/>
                <a:gd name="T5" fmla="*/ 7 h 81"/>
                <a:gd name="T6" fmla="*/ 48 w 81"/>
                <a:gd name="T7" fmla="*/ 7 h 81"/>
                <a:gd name="T8" fmla="*/ 7 w 81"/>
                <a:gd name="T9" fmla="*/ 48 h 81"/>
                <a:gd name="T10" fmla="*/ 7 w 81"/>
                <a:gd name="T11" fmla="*/ 74 h 81"/>
                <a:gd name="T12" fmla="*/ 7 w 81"/>
                <a:gd name="T13" fmla="*/ 74 h 81"/>
                <a:gd name="T14" fmla="*/ 33 w 81"/>
                <a:gd name="T15" fmla="*/ 74 h 81"/>
                <a:gd name="T16" fmla="*/ 74 w 81"/>
                <a:gd name="T17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81">
                  <a:moveTo>
                    <a:pt x="74" y="33"/>
                  </a:moveTo>
                  <a:cubicBezTo>
                    <a:pt x="81" y="26"/>
                    <a:pt x="81" y="14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67" y="0"/>
                    <a:pt x="55" y="0"/>
                    <a:pt x="48" y="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0" y="56"/>
                    <a:pt x="0" y="67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4" y="81"/>
                    <a:pt x="25" y="81"/>
                    <a:pt x="33" y="74"/>
                  </a:cubicBezTo>
                  <a:lnTo>
                    <a:pt x="74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5" name="Freeform 67"/>
            <p:cNvSpPr>
              <a:spLocks/>
            </p:cNvSpPr>
            <p:nvPr/>
          </p:nvSpPr>
          <p:spPr bwMode="auto">
            <a:xfrm>
              <a:off x="5061" y="2543"/>
              <a:ext cx="203" cy="394"/>
            </a:xfrm>
            <a:custGeom>
              <a:avLst/>
              <a:gdLst>
                <a:gd name="T0" fmla="*/ 0 w 137"/>
                <a:gd name="T1" fmla="*/ 69 h 267"/>
                <a:gd name="T2" fmla="*/ 69 w 137"/>
                <a:gd name="T3" fmla="*/ 0 h 267"/>
                <a:gd name="T4" fmla="*/ 69 w 137"/>
                <a:gd name="T5" fmla="*/ 0 h 267"/>
                <a:gd name="T6" fmla="*/ 137 w 137"/>
                <a:gd name="T7" fmla="*/ 69 h 267"/>
                <a:gd name="T8" fmla="*/ 137 w 137"/>
                <a:gd name="T9" fmla="*/ 198 h 267"/>
                <a:gd name="T10" fmla="*/ 69 w 137"/>
                <a:gd name="T11" fmla="*/ 267 h 267"/>
                <a:gd name="T12" fmla="*/ 69 w 137"/>
                <a:gd name="T13" fmla="*/ 267 h 267"/>
                <a:gd name="T14" fmla="*/ 0 w 137"/>
                <a:gd name="T15" fmla="*/ 198 h 267"/>
                <a:gd name="T16" fmla="*/ 0 w 137"/>
                <a:gd name="T17" fmla="*/ 6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267">
                  <a:moveTo>
                    <a:pt x="0" y="69"/>
                  </a:moveTo>
                  <a:cubicBezTo>
                    <a:pt x="0" y="31"/>
                    <a:pt x="31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7" y="0"/>
                    <a:pt x="137" y="31"/>
                    <a:pt x="137" y="69"/>
                  </a:cubicBezTo>
                  <a:cubicBezTo>
                    <a:pt x="137" y="198"/>
                    <a:pt x="137" y="198"/>
                    <a:pt x="137" y="198"/>
                  </a:cubicBezTo>
                  <a:cubicBezTo>
                    <a:pt x="137" y="236"/>
                    <a:pt x="107" y="267"/>
                    <a:pt x="69" y="267"/>
                  </a:cubicBezTo>
                  <a:cubicBezTo>
                    <a:pt x="69" y="267"/>
                    <a:pt x="69" y="267"/>
                    <a:pt x="69" y="267"/>
                  </a:cubicBezTo>
                  <a:cubicBezTo>
                    <a:pt x="31" y="267"/>
                    <a:pt x="0" y="236"/>
                    <a:pt x="0" y="198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6" name="Freeform 68"/>
            <p:cNvSpPr>
              <a:spLocks/>
            </p:cNvSpPr>
            <p:nvPr/>
          </p:nvSpPr>
          <p:spPr bwMode="auto">
            <a:xfrm>
              <a:off x="5051" y="2470"/>
              <a:ext cx="213" cy="295"/>
            </a:xfrm>
            <a:custGeom>
              <a:avLst/>
              <a:gdLst>
                <a:gd name="T0" fmla="*/ 144 w 144"/>
                <a:gd name="T1" fmla="*/ 182 h 200"/>
                <a:gd name="T2" fmla="*/ 144 w 144"/>
                <a:gd name="T3" fmla="*/ 0 h 200"/>
                <a:gd name="T4" fmla="*/ 0 w 144"/>
                <a:gd name="T5" fmla="*/ 120 h 200"/>
                <a:gd name="T6" fmla="*/ 144 w 144"/>
                <a:gd name="T7" fmla="*/ 18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200">
                  <a:moveTo>
                    <a:pt x="144" y="182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65" y="0"/>
                    <a:pt x="0" y="41"/>
                    <a:pt x="0" y="120"/>
                  </a:cubicBezTo>
                  <a:cubicBezTo>
                    <a:pt x="0" y="200"/>
                    <a:pt x="65" y="182"/>
                    <a:pt x="144" y="1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7" name="Freeform 69"/>
            <p:cNvSpPr>
              <a:spLocks/>
            </p:cNvSpPr>
            <p:nvPr/>
          </p:nvSpPr>
          <p:spPr bwMode="auto">
            <a:xfrm>
              <a:off x="5061" y="2709"/>
              <a:ext cx="203" cy="392"/>
            </a:xfrm>
            <a:custGeom>
              <a:avLst/>
              <a:gdLst>
                <a:gd name="T0" fmla="*/ 0 w 137"/>
                <a:gd name="T1" fmla="*/ 68 h 266"/>
                <a:gd name="T2" fmla="*/ 68 w 137"/>
                <a:gd name="T3" fmla="*/ 0 h 266"/>
                <a:gd name="T4" fmla="*/ 68 w 137"/>
                <a:gd name="T5" fmla="*/ 0 h 266"/>
                <a:gd name="T6" fmla="*/ 137 w 137"/>
                <a:gd name="T7" fmla="*/ 68 h 266"/>
                <a:gd name="T8" fmla="*/ 137 w 137"/>
                <a:gd name="T9" fmla="*/ 197 h 266"/>
                <a:gd name="T10" fmla="*/ 68 w 137"/>
                <a:gd name="T11" fmla="*/ 266 h 266"/>
                <a:gd name="T12" fmla="*/ 68 w 137"/>
                <a:gd name="T13" fmla="*/ 266 h 266"/>
                <a:gd name="T14" fmla="*/ 0 w 137"/>
                <a:gd name="T15" fmla="*/ 197 h 266"/>
                <a:gd name="T16" fmla="*/ 0 w 137"/>
                <a:gd name="T17" fmla="*/ 6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266">
                  <a:moveTo>
                    <a:pt x="0" y="68"/>
                  </a:moveTo>
                  <a:cubicBezTo>
                    <a:pt x="0" y="30"/>
                    <a:pt x="30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06" y="0"/>
                    <a:pt x="137" y="30"/>
                    <a:pt x="137" y="68"/>
                  </a:cubicBezTo>
                  <a:cubicBezTo>
                    <a:pt x="137" y="197"/>
                    <a:pt x="137" y="197"/>
                    <a:pt x="137" y="197"/>
                  </a:cubicBezTo>
                  <a:cubicBezTo>
                    <a:pt x="137" y="235"/>
                    <a:pt x="106" y="266"/>
                    <a:pt x="68" y="266"/>
                  </a:cubicBezTo>
                  <a:cubicBezTo>
                    <a:pt x="68" y="266"/>
                    <a:pt x="68" y="266"/>
                    <a:pt x="68" y="266"/>
                  </a:cubicBezTo>
                  <a:cubicBezTo>
                    <a:pt x="30" y="266"/>
                    <a:pt x="0" y="235"/>
                    <a:pt x="0" y="197"/>
                  </a:cubicBez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8" name="Rectangle 70"/>
            <p:cNvSpPr>
              <a:spLocks noChangeArrowheads="1"/>
            </p:cNvSpPr>
            <p:nvPr/>
          </p:nvSpPr>
          <p:spPr bwMode="auto">
            <a:xfrm>
              <a:off x="5039" y="2591"/>
              <a:ext cx="247" cy="112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9" name="Freeform 71"/>
            <p:cNvSpPr>
              <a:spLocks/>
            </p:cNvSpPr>
            <p:nvPr/>
          </p:nvSpPr>
          <p:spPr bwMode="auto">
            <a:xfrm>
              <a:off x="5073" y="3384"/>
              <a:ext cx="243" cy="418"/>
            </a:xfrm>
            <a:custGeom>
              <a:avLst/>
              <a:gdLst>
                <a:gd name="T0" fmla="*/ 15 w 164"/>
                <a:gd name="T1" fmla="*/ 253 h 283"/>
                <a:gd name="T2" fmla="*/ 35 w 164"/>
                <a:gd name="T3" fmla="*/ 253 h 283"/>
                <a:gd name="T4" fmla="*/ 96 w 164"/>
                <a:gd name="T5" fmla="*/ 215 h 283"/>
                <a:gd name="T6" fmla="*/ 108 w 164"/>
                <a:gd name="T7" fmla="*/ 217 h 283"/>
                <a:gd name="T8" fmla="*/ 94 w 164"/>
                <a:gd name="T9" fmla="*/ 175 h 283"/>
                <a:gd name="T10" fmla="*/ 94 w 164"/>
                <a:gd name="T11" fmla="*/ 34 h 283"/>
                <a:gd name="T12" fmla="*/ 129 w 164"/>
                <a:gd name="T13" fmla="*/ 0 h 283"/>
                <a:gd name="T14" fmla="*/ 164 w 164"/>
                <a:gd name="T15" fmla="*/ 34 h 283"/>
                <a:gd name="T16" fmla="*/ 164 w 164"/>
                <a:gd name="T17" fmla="*/ 283 h 283"/>
                <a:gd name="T18" fmla="*/ 0 w 164"/>
                <a:gd name="T19" fmla="*/ 283 h 283"/>
                <a:gd name="T20" fmla="*/ 0 w 164"/>
                <a:gd name="T21" fmla="*/ 268 h 283"/>
                <a:gd name="T22" fmla="*/ 15 w 164"/>
                <a:gd name="T23" fmla="*/ 25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283">
                  <a:moveTo>
                    <a:pt x="15" y="253"/>
                  </a:moveTo>
                  <a:cubicBezTo>
                    <a:pt x="35" y="253"/>
                    <a:pt x="35" y="253"/>
                    <a:pt x="35" y="253"/>
                  </a:cubicBezTo>
                  <a:cubicBezTo>
                    <a:pt x="46" y="231"/>
                    <a:pt x="69" y="215"/>
                    <a:pt x="96" y="215"/>
                  </a:cubicBezTo>
                  <a:cubicBezTo>
                    <a:pt x="100" y="215"/>
                    <a:pt x="104" y="216"/>
                    <a:pt x="108" y="217"/>
                  </a:cubicBezTo>
                  <a:cubicBezTo>
                    <a:pt x="100" y="205"/>
                    <a:pt x="94" y="191"/>
                    <a:pt x="94" y="175"/>
                  </a:cubicBezTo>
                  <a:cubicBezTo>
                    <a:pt x="94" y="175"/>
                    <a:pt x="94" y="34"/>
                    <a:pt x="94" y="34"/>
                  </a:cubicBezTo>
                  <a:cubicBezTo>
                    <a:pt x="94" y="15"/>
                    <a:pt x="110" y="0"/>
                    <a:pt x="129" y="0"/>
                  </a:cubicBezTo>
                  <a:cubicBezTo>
                    <a:pt x="148" y="0"/>
                    <a:pt x="164" y="15"/>
                    <a:pt x="164" y="34"/>
                  </a:cubicBezTo>
                  <a:cubicBezTo>
                    <a:pt x="164" y="283"/>
                    <a:pt x="164" y="283"/>
                    <a:pt x="164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0"/>
                    <a:pt x="7" y="253"/>
                    <a:pt x="15" y="2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0" name="Freeform 72"/>
            <p:cNvSpPr>
              <a:spLocks/>
            </p:cNvSpPr>
            <p:nvPr/>
          </p:nvSpPr>
          <p:spPr bwMode="auto">
            <a:xfrm>
              <a:off x="5224" y="3384"/>
              <a:ext cx="243" cy="418"/>
            </a:xfrm>
            <a:custGeom>
              <a:avLst/>
              <a:gdLst>
                <a:gd name="T0" fmla="*/ 15 w 164"/>
                <a:gd name="T1" fmla="*/ 253 h 283"/>
                <a:gd name="T2" fmla="*/ 35 w 164"/>
                <a:gd name="T3" fmla="*/ 253 h 283"/>
                <a:gd name="T4" fmla="*/ 96 w 164"/>
                <a:gd name="T5" fmla="*/ 215 h 283"/>
                <a:gd name="T6" fmla="*/ 108 w 164"/>
                <a:gd name="T7" fmla="*/ 217 h 283"/>
                <a:gd name="T8" fmla="*/ 94 w 164"/>
                <a:gd name="T9" fmla="*/ 175 h 283"/>
                <a:gd name="T10" fmla="*/ 94 w 164"/>
                <a:gd name="T11" fmla="*/ 34 h 283"/>
                <a:gd name="T12" fmla="*/ 129 w 164"/>
                <a:gd name="T13" fmla="*/ 0 h 283"/>
                <a:gd name="T14" fmla="*/ 164 w 164"/>
                <a:gd name="T15" fmla="*/ 34 h 283"/>
                <a:gd name="T16" fmla="*/ 164 w 164"/>
                <a:gd name="T17" fmla="*/ 283 h 283"/>
                <a:gd name="T18" fmla="*/ 0 w 164"/>
                <a:gd name="T19" fmla="*/ 283 h 283"/>
                <a:gd name="T20" fmla="*/ 0 w 164"/>
                <a:gd name="T21" fmla="*/ 268 h 283"/>
                <a:gd name="T22" fmla="*/ 15 w 164"/>
                <a:gd name="T23" fmla="*/ 25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283">
                  <a:moveTo>
                    <a:pt x="15" y="253"/>
                  </a:moveTo>
                  <a:cubicBezTo>
                    <a:pt x="35" y="253"/>
                    <a:pt x="35" y="253"/>
                    <a:pt x="35" y="253"/>
                  </a:cubicBezTo>
                  <a:cubicBezTo>
                    <a:pt x="46" y="231"/>
                    <a:pt x="69" y="215"/>
                    <a:pt x="96" y="215"/>
                  </a:cubicBezTo>
                  <a:cubicBezTo>
                    <a:pt x="100" y="215"/>
                    <a:pt x="104" y="216"/>
                    <a:pt x="108" y="217"/>
                  </a:cubicBezTo>
                  <a:cubicBezTo>
                    <a:pt x="99" y="205"/>
                    <a:pt x="94" y="191"/>
                    <a:pt x="94" y="175"/>
                  </a:cubicBezTo>
                  <a:cubicBezTo>
                    <a:pt x="94" y="175"/>
                    <a:pt x="94" y="34"/>
                    <a:pt x="94" y="34"/>
                  </a:cubicBezTo>
                  <a:cubicBezTo>
                    <a:pt x="94" y="15"/>
                    <a:pt x="110" y="0"/>
                    <a:pt x="129" y="0"/>
                  </a:cubicBezTo>
                  <a:cubicBezTo>
                    <a:pt x="148" y="0"/>
                    <a:pt x="164" y="15"/>
                    <a:pt x="164" y="34"/>
                  </a:cubicBezTo>
                  <a:cubicBezTo>
                    <a:pt x="164" y="283"/>
                    <a:pt x="164" y="283"/>
                    <a:pt x="164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0"/>
                    <a:pt x="7" y="253"/>
                    <a:pt x="15" y="25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1" name="Freeform 73"/>
            <p:cNvSpPr>
              <a:spLocks/>
            </p:cNvSpPr>
            <p:nvPr/>
          </p:nvSpPr>
          <p:spPr bwMode="auto">
            <a:xfrm>
              <a:off x="5084" y="2918"/>
              <a:ext cx="473" cy="670"/>
            </a:xfrm>
            <a:custGeom>
              <a:avLst/>
              <a:gdLst>
                <a:gd name="T0" fmla="*/ 0 w 320"/>
                <a:gd name="T1" fmla="*/ 294 h 454"/>
                <a:gd name="T2" fmla="*/ 160 w 320"/>
                <a:gd name="T3" fmla="*/ 454 h 454"/>
                <a:gd name="T4" fmla="*/ 160 w 320"/>
                <a:gd name="T5" fmla="*/ 454 h 454"/>
                <a:gd name="T6" fmla="*/ 320 w 320"/>
                <a:gd name="T7" fmla="*/ 294 h 454"/>
                <a:gd name="T8" fmla="*/ 320 w 320"/>
                <a:gd name="T9" fmla="*/ 160 h 454"/>
                <a:gd name="T10" fmla="*/ 160 w 320"/>
                <a:gd name="T11" fmla="*/ 0 h 454"/>
                <a:gd name="T12" fmla="*/ 160 w 320"/>
                <a:gd name="T13" fmla="*/ 0 h 454"/>
                <a:gd name="T14" fmla="*/ 0 w 320"/>
                <a:gd name="T15" fmla="*/ 160 h 454"/>
                <a:gd name="T16" fmla="*/ 0 w 320"/>
                <a:gd name="T17" fmla="*/ 29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454">
                  <a:moveTo>
                    <a:pt x="0" y="294"/>
                  </a:moveTo>
                  <a:cubicBezTo>
                    <a:pt x="0" y="383"/>
                    <a:pt x="71" y="454"/>
                    <a:pt x="160" y="454"/>
                  </a:cubicBezTo>
                  <a:cubicBezTo>
                    <a:pt x="160" y="454"/>
                    <a:pt x="160" y="454"/>
                    <a:pt x="160" y="454"/>
                  </a:cubicBezTo>
                  <a:cubicBezTo>
                    <a:pt x="248" y="454"/>
                    <a:pt x="320" y="383"/>
                    <a:pt x="320" y="294"/>
                  </a:cubicBezTo>
                  <a:cubicBezTo>
                    <a:pt x="320" y="160"/>
                    <a:pt x="320" y="160"/>
                    <a:pt x="320" y="160"/>
                  </a:cubicBezTo>
                  <a:cubicBezTo>
                    <a:pt x="320" y="72"/>
                    <a:pt x="248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71" y="0"/>
                    <a:pt x="0" y="72"/>
                    <a:pt x="0" y="160"/>
                  </a:cubicBezTo>
                  <a:lnTo>
                    <a:pt x="0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2" name="Oval 74"/>
            <p:cNvSpPr>
              <a:spLocks noChangeArrowheads="1"/>
            </p:cNvSpPr>
            <p:nvPr/>
          </p:nvSpPr>
          <p:spPr bwMode="auto">
            <a:xfrm>
              <a:off x="5295" y="3232"/>
              <a:ext cx="21" cy="2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3" name="Oval 75"/>
            <p:cNvSpPr>
              <a:spLocks noChangeArrowheads="1"/>
            </p:cNvSpPr>
            <p:nvPr/>
          </p:nvSpPr>
          <p:spPr bwMode="auto">
            <a:xfrm>
              <a:off x="5121" y="3232"/>
              <a:ext cx="22" cy="2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4" name="Oval 76"/>
            <p:cNvSpPr>
              <a:spLocks noChangeArrowheads="1"/>
            </p:cNvSpPr>
            <p:nvPr/>
          </p:nvSpPr>
          <p:spPr bwMode="auto">
            <a:xfrm>
              <a:off x="5258" y="3483"/>
              <a:ext cx="22" cy="2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5" name="Freeform 77"/>
            <p:cNvSpPr>
              <a:spLocks/>
            </p:cNvSpPr>
            <p:nvPr/>
          </p:nvSpPr>
          <p:spPr bwMode="auto">
            <a:xfrm>
              <a:off x="5357" y="3517"/>
              <a:ext cx="110" cy="173"/>
            </a:xfrm>
            <a:custGeom>
              <a:avLst/>
              <a:gdLst>
                <a:gd name="T0" fmla="*/ 6 w 110"/>
                <a:gd name="T1" fmla="*/ 68 h 173"/>
                <a:gd name="T2" fmla="*/ 110 w 110"/>
                <a:gd name="T3" fmla="*/ 173 h 173"/>
                <a:gd name="T4" fmla="*/ 110 w 110"/>
                <a:gd name="T5" fmla="*/ 0 h 173"/>
                <a:gd name="T6" fmla="*/ 0 w 110"/>
                <a:gd name="T7" fmla="*/ 36 h 173"/>
                <a:gd name="T8" fmla="*/ 6 w 110"/>
                <a:gd name="T9" fmla="*/ 6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73">
                  <a:moveTo>
                    <a:pt x="6" y="68"/>
                  </a:moveTo>
                  <a:lnTo>
                    <a:pt x="110" y="173"/>
                  </a:lnTo>
                  <a:lnTo>
                    <a:pt x="110" y="0"/>
                  </a:lnTo>
                  <a:lnTo>
                    <a:pt x="0" y="36"/>
                  </a:lnTo>
                  <a:lnTo>
                    <a:pt x="6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6" name="Freeform 78"/>
            <p:cNvSpPr>
              <a:spLocks/>
            </p:cNvSpPr>
            <p:nvPr/>
          </p:nvSpPr>
          <p:spPr bwMode="auto">
            <a:xfrm>
              <a:off x="5340" y="2955"/>
              <a:ext cx="51" cy="40"/>
            </a:xfrm>
            <a:custGeom>
              <a:avLst/>
              <a:gdLst>
                <a:gd name="T0" fmla="*/ 40 w 51"/>
                <a:gd name="T1" fmla="*/ 0 h 40"/>
                <a:gd name="T2" fmla="*/ 0 w 51"/>
                <a:gd name="T3" fmla="*/ 40 h 40"/>
                <a:gd name="T4" fmla="*/ 51 w 51"/>
                <a:gd name="T5" fmla="*/ 40 h 40"/>
                <a:gd name="T6" fmla="*/ 40 w 51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40">
                  <a:moveTo>
                    <a:pt x="40" y="0"/>
                  </a:moveTo>
                  <a:lnTo>
                    <a:pt x="0" y="40"/>
                  </a:lnTo>
                  <a:lnTo>
                    <a:pt x="51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7" name="Rectangle 79"/>
            <p:cNvSpPr>
              <a:spLocks noChangeArrowheads="1"/>
            </p:cNvSpPr>
            <p:nvPr/>
          </p:nvSpPr>
          <p:spPr bwMode="auto">
            <a:xfrm>
              <a:off x="5323" y="2893"/>
              <a:ext cx="165" cy="1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8" name="Freeform 80"/>
            <p:cNvSpPr>
              <a:spLocks/>
            </p:cNvSpPr>
            <p:nvPr/>
          </p:nvSpPr>
          <p:spPr bwMode="auto">
            <a:xfrm>
              <a:off x="5351" y="2979"/>
              <a:ext cx="82" cy="65"/>
            </a:xfrm>
            <a:custGeom>
              <a:avLst/>
              <a:gdLst>
                <a:gd name="T0" fmla="*/ 64 w 82"/>
                <a:gd name="T1" fmla="*/ 0 h 65"/>
                <a:gd name="T2" fmla="*/ 0 w 82"/>
                <a:gd name="T3" fmla="*/ 65 h 65"/>
                <a:gd name="T4" fmla="*/ 82 w 82"/>
                <a:gd name="T5" fmla="*/ 65 h 65"/>
                <a:gd name="T6" fmla="*/ 64 w 82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65">
                  <a:moveTo>
                    <a:pt x="64" y="0"/>
                  </a:moveTo>
                  <a:lnTo>
                    <a:pt x="0" y="65"/>
                  </a:lnTo>
                  <a:lnTo>
                    <a:pt x="82" y="6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9" name="Freeform 81"/>
            <p:cNvSpPr>
              <a:spLocks/>
            </p:cNvSpPr>
            <p:nvPr/>
          </p:nvSpPr>
          <p:spPr bwMode="auto">
            <a:xfrm>
              <a:off x="5365" y="3070"/>
              <a:ext cx="192" cy="217"/>
            </a:xfrm>
            <a:custGeom>
              <a:avLst/>
              <a:gdLst>
                <a:gd name="T0" fmla="*/ 192 w 192"/>
                <a:gd name="T1" fmla="*/ 0 h 217"/>
                <a:gd name="T2" fmla="*/ 0 w 192"/>
                <a:gd name="T3" fmla="*/ 0 h 217"/>
                <a:gd name="T4" fmla="*/ 192 w 192"/>
                <a:gd name="T5" fmla="*/ 217 h 217"/>
                <a:gd name="T6" fmla="*/ 192 w 192"/>
                <a:gd name="T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17">
                  <a:moveTo>
                    <a:pt x="192" y="0"/>
                  </a:moveTo>
                  <a:lnTo>
                    <a:pt x="0" y="0"/>
                  </a:lnTo>
                  <a:lnTo>
                    <a:pt x="192" y="217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0" name="Freeform 82"/>
            <p:cNvSpPr>
              <a:spLocks/>
            </p:cNvSpPr>
            <p:nvPr/>
          </p:nvSpPr>
          <p:spPr bwMode="auto">
            <a:xfrm>
              <a:off x="5406" y="2543"/>
              <a:ext cx="204" cy="394"/>
            </a:xfrm>
            <a:custGeom>
              <a:avLst/>
              <a:gdLst>
                <a:gd name="T0" fmla="*/ 0 w 138"/>
                <a:gd name="T1" fmla="*/ 69 h 267"/>
                <a:gd name="T2" fmla="*/ 69 w 138"/>
                <a:gd name="T3" fmla="*/ 0 h 267"/>
                <a:gd name="T4" fmla="*/ 69 w 138"/>
                <a:gd name="T5" fmla="*/ 0 h 267"/>
                <a:gd name="T6" fmla="*/ 138 w 138"/>
                <a:gd name="T7" fmla="*/ 69 h 267"/>
                <a:gd name="T8" fmla="*/ 138 w 138"/>
                <a:gd name="T9" fmla="*/ 198 h 267"/>
                <a:gd name="T10" fmla="*/ 69 w 138"/>
                <a:gd name="T11" fmla="*/ 267 h 267"/>
                <a:gd name="T12" fmla="*/ 69 w 138"/>
                <a:gd name="T13" fmla="*/ 267 h 267"/>
                <a:gd name="T14" fmla="*/ 0 w 138"/>
                <a:gd name="T15" fmla="*/ 198 h 267"/>
                <a:gd name="T16" fmla="*/ 0 w 138"/>
                <a:gd name="T17" fmla="*/ 6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267">
                  <a:moveTo>
                    <a:pt x="0" y="69"/>
                  </a:moveTo>
                  <a:cubicBezTo>
                    <a:pt x="0" y="31"/>
                    <a:pt x="31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198"/>
                    <a:pt x="138" y="198"/>
                    <a:pt x="138" y="198"/>
                  </a:cubicBezTo>
                  <a:cubicBezTo>
                    <a:pt x="138" y="236"/>
                    <a:pt x="107" y="267"/>
                    <a:pt x="69" y="267"/>
                  </a:cubicBezTo>
                  <a:cubicBezTo>
                    <a:pt x="69" y="267"/>
                    <a:pt x="69" y="267"/>
                    <a:pt x="69" y="267"/>
                  </a:cubicBezTo>
                  <a:cubicBezTo>
                    <a:pt x="31" y="267"/>
                    <a:pt x="0" y="236"/>
                    <a:pt x="0" y="198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1" name="Freeform 83"/>
            <p:cNvSpPr>
              <a:spLocks/>
            </p:cNvSpPr>
            <p:nvPr/>
          </p:nvSpPr>
          <p:spPr bwMode="auto">
            <a:xfrm>
              <a:off x="5397" y="2434"/>
              <a:ext cx="213" cy="331"/>
            </a:xfrm>
            <a:custGeom>
              <a:avLst/>
              <a:gdLst>
                <a:gd name="T0" fmla="*/ 144 w 144"/>
                <a:gd name="T1" fmla="*/ 206 h 224"/>
                <a:gd name="T2" fmla="*/ 144 w 144"/>
                <a:gd name="T3" fmla="*/ 0 h 224"/>
                <a:gd name="T4" fmla="*/ 0 w 144"/>
                <a:gd name="T5" fmla="*/ 144 h 224"/>
                <a:gd name="T6" fmla="*/ 144 w 144"/>
                <a:gd name="T7" fmla="*/ 20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224">
                  <a:moveTo>
                    <a:pt x="144" y="206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64" y="0"/>
                    <a:pt x="0" y="65"/>
                    <a:pt x="0" y="144"/>
                  </a:cubicBezTo>
                  <a:cubicBezTo>
                    <a:pt x="0" y="224"/>
                    <a:pt x="64" y="206"/>
                    <a:pt x="144" y="20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2" name="Freeform 84"/>
            <p:cNvSpPr>
              <a:spLocks/>
            </p:cNvSpPr>
            <p:nvPr/>
          </p:nvSpPr>
          <p:spPr bwMode="auto">
            <a:xfrm>
              <a:off x="5562" y="2361"/>
              <a:ext cx="48" cy="135"/>
            </a:xfrm>
            <a:custGeom>
              <a:avLst/>
              <a:gdLst>
                <a:gd name="T0" fmla="*/ 16 w 33"/>
                <a:gd name="T1" fmla="*/ 92 h 92"/>
                <a:gd name="T2" fmla="*/ 0 w 33"/>
                <a:gd name="T3" fmla="*/ 76 h 92"/>
                <a:gd name="T4" fmla="*/ 0 w 33"/>
                <a:gd name="T5" fmla="*/ 17 h 92"/>
                <a:gd name="T6" fmla="*/ 16 w 33"/>
                <a:gd name="T7" fmla="*/ 0 h 92"/>
                <a:gd name="T8" fmla="*/ 16 w 33"/>
                <a:gd name="T9" fmla="*/ 0 h 92"/>
                <a:gd name="T10" fmla="*/ 33 w 33"/>
                <a:gd name="T11" fmla="*/ 17 h 92"/>
                <a:gd name="T12" fmla="*/ 33 w 33"/>
                <a:gd name="T13" fmla="*/ 76 h 92"/>
                <a:gd name="T14" fmla="*/ 16 w 33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2">
                  <a:moveTo>
                    <a:pt x="16" y="92"/>
                  </a:moveTo>
                  <a:cubicBezTo>
                    <a:pt x="7" y="92"/>
                    <a:pt x="0" y="85"/>
                    <a:pt x="0" y="7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3" y="8"/>
                    <a:pt x="33" y="17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3" y="85"/>
                    <a:pt x="25" y="92"/>
                    <a:pt x="16" y="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3" name="Freeform 85"/>
            <p:cNvSpPr>
              <a:spLocks/>
            </p:cNvSpPr>
            <p:nvPr/>
          </p:nvSpPr>
          <p:spPr bwMode="auto">
            <a:xfrm>
              <a:off x="5479" y="2365"/>
              <a:ext cx="115" cy="114"/>
            </a:xfrm>
            <a:custGeom>
              <a:avLst/>
              <a:gdLst>
                <a:gd name="T0" fmla="*/ 6 w 78"/>
                <a:gd name="T1" fmla="*/ 6 h 77"/>
                <a:gd name="T2" fmla="*/ 30 w 78"/>
                <a:gd name="T3" fmla="*/ 6 h 77"/>
                <a:gd name="T4" fmla="*/ 71 w 78"/>
                <a:gd name="T5" fmla="*/ 48 h 77"/>
                <a:gd name="T6" fmla="*/ 71 w 78"/>
                <a:gd name="T7" fmla="*/ 71 h 77"/>
                <a:gd name="T8" fmla="*/ 71 w 78"/>
                <a:gd name="T9" fmla="*/ 71 h 77"/>
                <a:gd name="T10" fmla="*/ 48 w 78"/>
                <a:gd name="T11" fmla="*/ 71 h 77"/>
                <a:gd name="T12" fmla="*/ 6 w 78"/>
                <a:gd name="T13" fmla="*/ 29 h 77"/>
                <a:gd name="T14" fmla="*/ 6 w 78"/>
                <a:gd name="T15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77">
                  <a:moveTo>
                    <a:pt x="6" y="6"/>
                  </a:moveTo>
                  <a:cubicBezTo>
                    <a:pt x="13" y="0"/>
                    <a:pt x="23" y="0"/>
                    <a:pt x="30" y="6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8" y="54"/>
                    <a:pt x="78" y="65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5" y="77"/>
                    <a:pt x="55" y="77"/>
                    <a:pt x="48" y="71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2"/>
                    <a:pt x="6" y="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4" name="Freeform 86"/>
            <p:cNvSpPr>
              <a:spLocks/>
            </p:cNvSpPr>
            <p:nvPr/>
          </p:nvSpPr>
          <p:spPr bwMode="auto">
            <a:xfrm>
              <a:off x="5431" y="2399"/>
              <a:ext cx="114" cy="113"/>
            </a:xfrm>
            <a:custGeom>
              <a:avLst/>
              <a:gdLst>
                <a:gd name="T0" fmla="*/ 6 w 77"/>
                <a:gd name="T1" fmla="*/ 6 h 77"/>
                <a:gd name="T2" fmla="*/ 29 w 77"/>
                <a:gd name="T3" fmla="*/ 6 h 77"/>
                <a:gd name="T4" fmla="*/ 71 w 77"/>
                <a:gd name="T5" fmla="*/ 48 h 77"/>
                <a:gd name="T6" fmla="*/ 71 w 77"/>
                <a:gd name="T7" fmla="*/ 71 h 77"/>
                <a:gd name="T8" fmla="*/ 71 w 77"/>
                <a:gd name="T9" fmla="*/ 71 h 77"/>
                <a:gd name="T10" fmla="*/ 48 w 77"/>
                <a:gd name="T11" fmla="*/ 71 h 77"/>
                <a:gd name="T12" fmla="*/ 6 w 77"/>
                <a:gd name="T13" fmla="*/ 29 h 77"/>
                <a:gd name="T14" fmla="*/ 6 w 77"/>
                <a:gd name="T15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77">
                  <a:moveTo>
                    <a:pt x="6" y="6"/>
                  </a:moveTo>
                  <a:cubicBezTo>
                    <a:pt x="12" y="0"/>
                    <a:pt x="23" y="0"/>
                    <a:pt x="29" y="6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7" y="54"/>
                    <a:pt x="77" y="64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5" y="77"/>
                    <a:pt x="54" y="77"/>
                    <a:pt x="48" y="71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2"/>
                    <a:pt x="6" y="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5" name="Freeform 87"/>
            <p:cNvSpPr>
              <a:spLocks/>
            </p:cNvSpPr>
            <p:nvPr/>
          </p:nvSpPr>
          <p:spPr bwMode="auto">
            <a:xfrm>
              <a:off x="5409" y="2456"/>
              <a:ext cx="116" cy="114"/>
            </a:xfrm>
            <a:custGeom>
              <a:avLst/>
              <a:gdLst>
                <a:gd name="T0" fmla="*/ 6 w 78"/>
                <a:gd name="T1" fmla="*/ 6 h 77"/>
                <a:gd name="T2" fmla="*/ 30 w 78"/>
                <a:gd name="T3" fmla="*/ 6 h 77"/>
                <a:gd name="T4" fmla="*/ 71 w 78"/>
                <a:gd name="T5" fmla="*/ 48 h 77"/>
                <a:gd name="T6" fmla="*/ 71 w 78"/>
                <a:gd name="T7" fmla="*/ 71 h 77"/>
                <a:gd name="T8" fmla="*/ 71 w 78"/>
                <a:gd name="T9" fmla="*/ 71 h 77"/>
                <a:gd name="T10" fmla="*/ 48 w 78"/>
                <a:gd name="T11" fmla="*/ 71 h 77"/>
                <a:gd name="T12" fmla="*/ 6 w 78"/>
                <a:gd name="T13" fmla="*/ 29 h 77"/>
                <a:gd name="T14" fmla="*/ 6 w 78"/>
                <a:gd name="T15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77">
                  <a:moveTo>
                    <a:pt x="6" y="6"/>
                  </a:moveTo>
                  <a:cubicBezTo>
                    <a:pt x="13" y="0"/>
                    <a:pt x="23" y="0"/>
                    <a:pt x="30" y="6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8" y="54"/>
                    <a:pt x="78" y="65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5" y="77"/>
                    <a:pt x="55" y="77"/>
                    <a:pt x="48" y="71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6" name="Rectangle 88"/>
            <p:cNvSpPr>
              <a:spLocks noChangeArrowheads="1"/>
            </p:cNvSpPr>
            <p:nvPr/>
          </p:nvSpPr>
          <p:spPr bwMode="auto">
            <a:xfrm>
              <a:off x="5384" y="2591"/>
              <a:ext cx="249" cy="11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7" name="Freeform 89"/>
            <p:cNvSpPr>
              <a:spLocks/>
            </p:cNvSpPr>
            <p:nvPr/>
          </p:nvSpPr>
          <p:spPr bwMode="auto">
            <a:xfrm>
              <a:off x="5406" y="2709"/>
              <a:ext cx="204" cy="392"/>
            </a:xfrm>
            <a:custGeom>
              <a:avLst/>
              <a:gdLst>
                <a:gd name="T0" fmla="*/ 0 w 138"/>
                <a:gd name="T1" fmla="*/ 68 h 266"/>
                <a:gd name="T2" fmla="*/ 69 w 138"/>
                <a:gd name="T3" fmla="*/ 0 h 266"/>
                <a:gd name="T4" fmla="*/ 69 w 138"/>
                <a:gd name="T5" fmla="*/ 0 h 266"/>
                <a:gd name="T6" fmla="*/ 138 w 138"/>
                <a:gd name="T7" fmla="*/ 68 h 266"/>
                <a:gd name="T8" fmla="*/ 138 w 138"/>
                <a:gd name="T9" fmla="*/ 197 h 266"/>
                <a:gd name="T10" fmla="*/ 69 w 138"/>
                <a:gd name="T11" fmla="*/ 266 h 266"/>
                <a:gd name="T12" fmla="*/ 69 w 138"/>
                <a:gd name="T13" fmla="*/ 266 h 266"/>
                <a:gd name="T14" fmla="*/ 0 w 138"/>
                <a:gd name="T15" fmla="*/ 197 h 266"/>
                <a:gd name="T16" fmla="*/ 0 w 138"/>
                <a:gd name="T17" fmla="*/ 6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266">
                  <a:moveTo>
                    <a:pt x="0" y="68"/>
                  </a:moveTo>
                  <a:cubicBezTo>
                    <a:pt x="0" y="30"/>
                    <a:pt x="31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97"/>
                    <a:pt x="138" y="197"/>
                    <a:pt x="138" y="197"/>
                  </a:cubicBezTo>
                  <a:cubicBezTo>
                    <a:pt x="138" y="235"/>
                    <a:pt x="107" y="266"/>
                    <a:pt x="69" y="266"/>
                  </a:cubicBezTo>
                  <a:cubicBezTo>
                    <a:pt x="69" y="266"/>
                    <a:pt x="69" y="266"/>
                    <a:pt x="69" y="266"/>
                  </a:cubicBezTo>
                  <a:cubicBezTo>
                    <a:pt x="31" y="266"/>
                    <a:pt x="0" y="235"/>
                    <a:pt x="0" y="197"/>
                  </a:cubicBezTo>
                  <a:lnTo>
                    <a:pt x="0" y="6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8" name="Freeform 90"/>
            <p:cNvSpPr>
              <a:spLocks/>
            </p:cNvSpPr>
            <p:nvPr/>
          </p:nvSpPr>
          <p:spPr bwMode="auto">
            <a:xfrm>
              <a:off x="5533" y="2898"/>
              <a:ext cx="40" cy="63"/>
            </a:xfrm>
            <a:custGeom>
              <a:avLst/>
              <a:gdLst>
                <a:gd name="T0" fmla="*/ 0 w 27"/>
                <a:gd name="T1" fmla="*/ 13 h 43"/>
                <a:gd name="T2" fmla="*/ 13 w 27"/>
                <a:gd name="T3" fmla="*/ 0 h 43"/>
                <a:gd name="T4" fmla="*/ 13 w 27"/>
                <a:gd name="T5" fmla="*/ 0 h 43"/>
                <a:gd name="T6" fmla="*/ 27 w 27"/>
                <a:gd name="T7" fmla="*/ 13 h 43"/>
                <a:gd name="T8" fmla="*/ 27 w 27"/>
                <a:gd name="T9" fmla="*/ 29 h 43"/>
                <a:gd name="T10" fmla="*/ 13 w 27"/>
                <a:gd name="T11" fmla="*/ 43 h 43"/>
                <a:gd name="T12" fmla="*/ 13 w 27"/>
                <a:gd name="T13" fmla="*/ 43 h 43"/>
                <a:gd name="T14" fmla="*/ 0 w 27"/>
                <a:gd name="T15" fmla="*/ 29 h 43"/>
                <a:gd name="T16" fmla="*/ 0 w 27"/>
                <a:gd name="T1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3">
                  <a:moveTo>
                    <a:pt x="0" y="13"/>
                  </a:moveTo>
                  <a:cubicBezTo>
                    <a:pt x="0" y="6"/>
                    <a:pt x="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0"/>
                    <a:pt x="27" y="6"/>
                    <a:pt x="27" y="13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7"/>
                    <a:pt x="21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6" y="43"/>
                    <a:pt x="0" y="37"/>
                    <a:pt x="0" y="29"/>
                  </a:cubicBezTo>
                  <a:lnTo>
                    <a:pt x="0" y="13"/>
                  </a:lnTo>
                  <a:close/>
                </a:path>
              </a:pathLst>
            </a:custGeom>
            <a:noFill/>
            <a:ln w="34925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9" name="Freeform 91"/>
            <p:cNvSpPr>
              <a:spLocks/>
            </p:cNvSpPr>
            <p:nvPr/>
          </p:nvSpPr>
          <p:spPr bwMode="auto">
            <a:xfrm>
              <a:off x="5533" y="2797"/>
              <a:ext cx="40" cy="65"/>
            </a:xfrm>
            <a:custGeom>
              <a:avLst/>
              <a:gdLst>
                <a:gd name="T0" fmla="*/ 0 w 27"/>
                <a:gd name="T1" fmla="*/ 14 h 44"/>
                <a:gd name="T2" fmla="*/ 13 w 27"/>
                <a:gd name="T3" fmla="*/ 0 h 44"/>
                <a:gd name="T4" fmla="*/ 13 w 27"/>
                <a:gd name="T5" fmla="*/ 0 h 44"/>
                <a:gd name="T6" fmla="*/ 27 w 27"/>
                <a:gd name="T7" fmla="*/ 14 h 44"/>
                <a:gd name="T8" fmla="*/ 27 w 27"/>
                <a:gd name="T9" fmla="*/ 30 h 44"/>
                <a:gd name="T10" fmla="*/ 13 w 27"/>
                <a:gd name="T11" fmla="*/ 44 h 44"/>
                <a:gd name="T12" fmla="*/ 13 w 27"/>
                <a:gd name="T13" fmla="*/ 44 h 44"/>
                <a:gd name="T14" fmla="*/ 0 w 27"/>
                <a:gd name="T15" fmla="*/ 30 h 44"/>
                <a:gd name="T16" fmla="*/ 0 w 27"/>
                <a:gd name="T17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4">
                  <a:moveTo>
                    <a:pt x="0" y="14"/>
                  </a:moveTo>
                  <a:cubicBezTo>
                    <a:pt x="0" y="6"/>
                    <a:pt x="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8"/>
                    <a:pt x="21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6" y="44"/>
                    <a:pt x="0" y="38"/>
                    <a:pt x="0" y="30"/>
                  </a:cubicBezTo>
                  <a:lnTo>
                    <a:pt x="0" y="14"/>
                  </a:lnTo>
                  <a:close/>
                </a:path>
              </a:pathLst>
            </a:custGeom>
            <a:noFill/>
            <a:ln w="34925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0" name="Line 92"/>
            <p:cNvSpPr>
              <a:spLocks noChangeShapeType="1"/>
            </p:cNvSpPr>
            <p:nvPr/>
          </p:nvSpPr>
          <p:spPr bwMode="auto">
            <a:xfrm flipV="1">
              <a:off x="5553" y="2850"/>
              <a:ext cx="0" cy="59"/>
            </a:xfrm>
            <a:prstGeom prst="line">
              <a:avLst/>
            </a:prstGeom>
            <a:noFill/>
            <a:ln w="34925" cap="rnd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1" name="Freeform 93"/>
            <p:cNvSpPr>
              <a:spLocks/>
            </p:cNvSpPr>
            <p:nvPr/>
          </p:nvSpPr>
          <p:spPr bwMode="auto">
            <a:xfrm>
              <a:off x="5533" y="2698"/>
              <a:ext cx="40" cy="64"/>
            </a:xfrm>
            <a:custGeom>
              <a:avLst/>
              <a:gdLst>
                <a:gd name="T0" fmla="*/ 0 w 27"/>
                <a:gd name="T1" fmla="*/ 14 h 43"/>
                <a:gd name="T2" fmla="*/ 13 w 27"/>
                <a:gd name="T3" fmla="*/ 0 h 43"/>
                <a:gd name="T4" fmla="*/ 13 w 27"/>
                <a:gd name="T5" fmla="*/ 0 h 43"/>
                <a:gd name="T6" fmla="*/ 27 w 27"/>
                <a:gd name="T7" fmla="*/ 14 h 43"/>
                <a:gd name="T8" fmla="*/ 27 w 27"/>
                <a:gd name="T9" fmla="*/ 30 h 43"/>
                <a:gd name="T10" fmla="*/ 13 w 27"/>
                <a:gd name="T11" fmla="*/ 43 h 43"/>
                <a:gd name="T12" fmla="*/ 13 w 27"/>
                <a:gd name="T13" fmla="*/ 43 h 43"/>
                <a:gd name="T14" fmla="*/ 0 w 27"/>
                <a:gd name="T15" fmla="*/ 30 h 43"/>
                <a:gd name="T16" fmla="*/ 0 w 27"/>
                <a:gd name="T17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3">
                  <a:moveTo>
                    <a:pt x="0" y="14"/>
                  </a:moveTo>
                  <a:cubicBezTo>
                    <a:pt x="0" y="6"/>
                    <a:pt x="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7"/>
                    <a:pt x="21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6" y="43"/>
                    <a:pt x="0" y="37"/>
                    <a:pt x="0" y="30"/>
                  </a:cubicBezTo>
                  <a:lnTo>
                    <a:pt x="0" y="14"/>
                  </a:lnTo>
                  <a:close/>
                </a:path>
              </a:pathLst>
            </a:custGeom>
            <a:noFill/>
            <a:ln w="34925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2" name="Line 94"/>
            <p:cNvSpPr>
              <a:spLocks noChangeShapeType="1"/>
            </p:cNvSpPr>
            <p:nvPr/>
          </p:nvSpPr>
          <p:spPr bwMode="auto">
            <a:xfrm flipV="1">
              <a:off x="5553" y="2751"/>
              <a:ext cx="0" cy="60"/>
            </a:xfrm>
            <a:prstGeom prst="line">
              <a:avLst/>
            </a:prstGeom>
            <a:noFill/>
            <a:ln w="34925" cap="rnd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3" name="Freeform 95"/>
            <p:cNvSpPr>
              <a:spLocks/>
            </p:cNvSpPr>
            <p:nvPr/>
          </p:nvSpPr>
          <p:spPr bwMode="auto">
            <a:xfrm>
              <a:off x="4983" y="2716"/>
              <a:ext cx="343" cy="437"/>
            </a:xfrm>
            <a:custGeom>
              <a:avLst/>
              <a:gdLst>
                <a:gd name="T0" fmla="*/ 19 w 232"/>
                <a:gd name="T1" fmla="*/ 104 h 296"/>
                <a:gd name="T2" fmla="*/ 23 w 232"/>
                <a:gd name="T3" fmla="*/ 104 h 296"/>
                <a:gd name="T4" fmla="*/ 127 w 232"/>
                <a:gd name="T5" fmla="*/ 0 h 296"/>
                <a:gd name="T6" fmla="*/ 232 w 232"/>
                <a:gd name="T7" fmla="*/ 105 h 296"/>
                <a:gd name="T8" fmla="*/ 232 w 232"/>
                <a:gd name="T9" fmla="*/ 192 h 296"/>
                <a:gd name="T10" fmla="*/ 127 w 232"/>
                <a:gd name="T11" fmla="*/ 296 h 296"/>
                <a:gd name="T12" fmla="*/ 23 w 232"/>
                <a:gd name="T13" fmla="*/ 192 h 296"/>
                <a:gd name="T14" fmla="*/ 23 w 232"/>
                <a:gd name="T15" fmla="*/ 142 h 296"/>
                <a:gd name="T16" fmla="*/ 19 w 232"/>
                <a:gd name="T17" fmla="*/ 142 h 296"/>
                <a:gd name="T18" fmla="*/ 0 w 232"/>
                <a:gd name="T19" fmla="*/ 123 h 296"/>
                <a:gd name="T20" fmla="*/ 19 w 232"/>
                <a:gd name="T21" fmla="*/ 10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6">
                  <a:moveTo>
                    <a:pt x="19" y="104"/>
                  </a:moveTo>
                  <a:cubicBezTo>
                    <a:pt x="23" y="104"/>
                    <a:pt x="23" y="104"/>
                    <a:pt x="23" y="104"/>
                  </a:cubicBezTo>
                  <a:cubicBezTo>
                    <a:pt x="24" y="47"/>
                    <a:pt x="70" y="0"/>
                    <a:pt x="127" y="0"/>
                  </a:cubicBezTo>
                  <a:cubicBezTo>
                    <a:pt x="185" y="0"/>
                    <a:pt x="232" y="47"/>
                    <a:pt x="232" y="105"/>
                  </a:cubicBezTo>
                  <a:cubicBezTo>
                    <a:pt x="232" y="192"/>
                    <a:pt x="232" y="192"/>
                    <a:pt x="232" y="192"/>
                  </a:cubicBezTo>
                  <a:cubicBezTo>
                    <a:pt x="232" y="249"/>
                    <a:pt x="185" y="296"/>
                    <a:pt x="127" y="296"/>
                  </a:cubicBezTo>
                  <a:cubicBezTo>
                    <a:pt x="70" y="296"/>
                    <a:pt x="23" y="249"/>
                    <a:pt x="23" y="192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9" y="142"/>
                    <a:pt x="0" y="134"/>
                    <a:pt x="0" y="123"/>
                  </a:cubicBezTo>
                  <a:cubicBezTo>
                    <a:pt x="0" y="112"/>
                    <a:pt x="9" y="104"/>
                    <a:pt x="19" y="10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4" name="Oval 96"/>
            <p:cNvSpPr>
              <a:spLocks noChangeArrowheads="1"/>
            </p:cNvSpPr>
            <p:nvPr/>
          </p:nvSpPr>
          <p:spPr bwMode="auto">
            <a:xfrm>
              <a:off x="5119" y="2909"/>
              <a:ext cx="28" cy="2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5" name="Oval 97"/>
            <p:cNvSpPr>
              <a:spLocks noChangeArrowheads="1"/>
            </p:cNvSpPr>
            <p:nvPr/>
          </p:nvSpPr>
          <p:spPr bwMode="auto">
            <a:xfrm>
              <a:off x="5024" y="2909"/>
              <a:ext cx="29" cy="2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6" name="Freeform 98"/>
            <p:cNvSpPr>
              <a:spLocks/>
            </p:cNvSpPr>
            <p:nvPr/>
          </p:nvSpPr>
          <p:spPr bwMode="auto">
            <a:xfrm>
              <a:off x="5292" y="2871"/>
              <a:ext cx="61" cy="105"/>
            </a:xfrm>
            <a:custGeom>
              <a:avLst/>
              <a:gdLst>
                <a:gd name="T0" fmla="*/ 21 w 41"/>
                <a:gd name="T1" fmla="*/ 71 h 71"/>
                <a:gd name="T2" fmla="*/ 41 w 41"/>
                <a:gd name="T3" fmla="*/ 50 h 71"/>
                <a:gd name="T4" fmla="*/ 41 w 41"/>
                <a:gd name="T5" fmla="*/ 20 h 71"/>
                <a:gd name="T6" fmla="*/ 21 w 41"/>
                <a:gd name="T7" fmla="*/ 0 h 71"/>
                <a:gd name="T8" fmla="*/ 21 w 41"/>
                <a:gd name="T9" fmla="*/ 0 h 71"/>
                <a:gd name="T10" fmla="*/ 0 w 41"/>
                <a:gd name="T11" fmla="*/ 20 h 71"/>
                <a:gd name="T12" fmla="*/ 0 w 41"/>
                <a:gd name="T13" fmla="*/ 50 h 71"/>
                <a:gd name="T14" fmla="*/ 21 w 41"/>
                <a:gd name="T1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71">
                  <a:moveTo>
                    <a:pt x="21" y="71"/>
                  </a:moveTo>
                  <a:cubicBezTo>
                    <a:pt x="32" y="71"/>
                    <a:pt x="41" y="62"/>
                    <a:pt x="41" y="5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2"/>
                    <a:pt x="9" y="71"/>
                    <a:pt x="21" y="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7" name="Freeform 99"/>
            <p:cNvSpPr>
              <a:spLocks/>
            </p:cNvSpPr>
            <p:nvPr/>
          </p:nvSpPr>
          <p:spPr bwMode="auto">
            <a:xfrm>
              <a:off x="5285" y="2892"/>
              <a:ext cx="52" cy="112"/>
            </a:xfrm>
            <a:custGeom>
              <a:avLst/>
              <a:gdLst>
                <a:gd name="T0" fmla="*/ 17 w 35"/>
                <a:gd name="T1" fmla="*/ 73 h 76"/>
                <a:gd name="T2" fmla="*/ 35 w 35"/>
                <a:gd name="T3" fmla="*/ 66 h 76"/>
                <a:gd name="T4" fmla="*/ 35 w 35"/>
                <a:gd name="T5" fmla="*/ 17 h 76"/>
                <a:gd name="T6" fmla="*/ 17 w 35"/>
                <a:gd name="T7" fmla="*/ 0 h 76"/>
                <a:gd name="T8" fmla="*/ 17 w 35"/>
                <a:gd name="T9" fmla="*/ 0 h 76"/>
                <a:gd name="T10" fmla="*/ 0 w 35"/>
                <a:gd name="T11" fmla="*/ 17 h 76"/>
                <a:gd name="T12" fmla="*/ 0 w 35"/>
                <a:gd name="T13" fmla="*/ 43 h 76"/>
                <a:gd name="T14" fmla="*/ 17 w 35"/>
                <a:gd name="T15" fmla="*/ 61 h 76"/>
                <a:gd name="T16" fmla="*/ 17 w 35"/>
                <a:gd name="T17" fmla="*/ 7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76">
                  <a:moveTo>
                    <a:pt x="17" y="73"/>
                  </a:moveTo>
                  <a:cubicBezTo>
                    <a:pt x="27" y="73"/>
                    <a:pt x="35" y="76"/>
                    <a:pt x="35" y="6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3"/>
                    <a:pt x="7" y="61"/>
                    <a:pt x="17" y="61"/>
                  </a:cubicBezTo>
                  <a:lnTo>
                    <a:pt x="17" y="7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8" name="Freeform 100"/>
            <p:cNvSpPr>
              <a:spLocks/>
            </p:cNvSpPr>
            <p:nvPr/>
          </p:nvSpPr>
          <p:spPr bwMode="auto">
            <a:xfrm>
              <a:off x="4982" y="2986"/>
              <a:ext cx="155" cy="77"/>
            </a:xfrm>
            <a:custGeom>
              <a:avLst/>
              <a:gdLst>
                <a:gd name="T0" fmla="*/ 52 w 105"/>
                <a:gd name="T1" fmla="*/ 0 h 52"/>
                <a:gd name="T2" fmla="*/ 105 w 105"/>
                <a:gd name="T3" fmla="*/ 52 h 52"/>
                <a:gd name="T4" fmla="*/ 0 w 105"/>
                <a:gd name="T5" fmla="*/ 52 h 52"/>
                <a:gd name="T6" fmla="*/ 52 w 10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52">
                  <a:moveTo>
                    <a:pt x="52" y="0"/>
                  </a:moveTo>
                  <a:cubicBezTo>
                    <a:pt x="81" y="0"/>
                    <a:pt x="105" y="23"/>
                    <a:pt x="10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9" name="Freeform 101"/>
            <p:cNvSpPr>
              <a:spLocks/>
            </p:cNvSpPr>
            <p:nvPr/>
          </p:nvSpPr>
          <p:spPr bwMode="auto">
            <a:xfrm>
              <a:off x="5014" y="3110"/>
              <a:ext cx="157" cy="78"/>
            </a:xfrm>
            <a:custGeom>
              <a:avLst/>
              <a:gdLst>
                <a:gd name="T0" fmla="*/ 53 w 106"/>
                <a:gd name="T1" fmla="*/ 53 h 53"/>
                <a:gd name="T2" fmla="*/ 0 w 106"/>
                <a:gd name="T3" fmla="*/ 0 h 53"/>
                <a:gd name="T4" fmla="*/ 106 w 106"/>
                <a:gd name="T5" fmla="*/ 0 h 53"/>
                <a:gd name="T6" fmla="*/ 53 w 106"/>
                <a:gd name="T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53">
                  <a:moveTo>
                    <a:pt x="53" y="53"/>
                  </a:moveTo>
                  <a:cubicBezTo>
                    <a:pt x="24" y="53"/>
                    <a:pt x="0" y="29"/>
                    <a:pt x="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6" y="29"/>
                    <a:pt x="82" y="53"/>
                    <a:pt x="53" y="5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0" name="Rectangle 102"/>
            <p:cNvSpPr>
              <a:spLocks noChangeArrowheads="1"/>
            </p:cNvSpPr>
            <p:nvPr/>
          </p:nvSpPr>
          <p:spPr bwMode="auto">
            <a:xfrm>
              <a:off x="5088" y="3095"/>
              <a:ext cx="84" cy="46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1" name="Freeform 103"/>
            <p:cNvSpPr>
              <a:spLocks/>
            </p:cNvSpPr>
            <p:nvPr/>
          </p:nvSpPr>
          <p:spPr bwMode="auto">
            <a:xfrm>
              <a:off x="5069" y="2961"/>
              <a:ext cx="16" cy="32"/>
            </a:xfrm>
            <a:custGeom>
              <a:avLst/>
              <a:gdLst>
                <a:gd name="T0" fmla="*/ 5 w 11"/>
                <a:gd name="T1" fmla="*/ 22 h 22"/>
                <a:gd name="T2" fmla="*/ 11 w 11"/>
                <a:gd name="T3" fmla="*/ 16 h 22"/>
                <a:gd name="T4" fmla="*/ 11 w 11"/>
                <a:gd name="T5" fmla="*/ 6 h 22"/>
                <a:gd name="T6" fmla="*/ 5 w 11"/>
                <a:gd name="T7" fmla="*/ 0 h 22"/>
                <a:gd name="T8" fmla="*/ 5 w 11"/>
                <a:gd name="T9" fmla="*/ 0 h 22"/>
                <a:gd name="T10" fmla="*/ 0 w 11"/>
                <a:gd name="T11" fmla="*/ 6 h 22"/>
                <a:gd name="T12" fmla="*/ 0 w 11"/>
                <a:gd name="T13" fmla="*/ 16 h 22"/>
                <a:gd name="T14" fmla="*/ 5 w 11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2">
                  <a:moveTo>
                    <a:pt x="5" y="22"/>
                  </a:moveTo>
                  <a:cubicBezTo>
                    <a:pt x="9" y="22"/>
                    <a:pt x="11" y="19"/>
                    <a:pt x="11" y="1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2" y="22"/>
                    <a:pt x="5" y="22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2" name="Freeform 104"/>
            <p:cNvSpPr>
              <a:spLocks/>
            </p:cNvSpPr>
            <p:nvPr/>
          </p:nvSpPr>
          <p:spPr bwMode="auto">
            <a:xfrm>
              <a:off x="5035" y="2961"/>
              <a:ext cx="16" cy="32"/>
            </a:xfrm>
            <a:custGeom>
              <a:avLst/>
              <a:gdLst>
                <a:gd name="T0" fmla="*/ 6 w 11"/>
                <a:gd name="T1" fmla="*/ 22 h 22"/>
                <a:gd name="T2" fmla="*/ 11 w 11"/>
                <a:gd name="T3" fmla="*/ 16 h 22"/>
                <a:gd name="T4" fmla="*/ 11 w 11"/>
                <a:gd name="T5" fmla="*/ 6 h 22"/>
                <a:gd name="T6" fmla="*/ 6 w 11"/>
                <a:gd name="T7" fmla="*/ 0 h 22"/>
                <a:gd name="T8" fmla="*/ 6 w 11"/>
                <a:gd name="T9" fmla="*/ 0 h 22"/>
                <a:gd name="T10" fmla="*/ 0 w 11"/>
                <a:gd name="T11" fmla="*/ 6 h 22"/>
                <a:gd name="T12" fmla="*/ 0 w 11"/>
                <a:gd name="T13" fmla="*/ 16 h 22"/>
                <a:gd name="T14" fmla="*/ 6 w 11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2">
                  <a:moveTo>
                    <a:pt x="6" y="22"/>
                  </a:moveTo>
                  <a:cubicBezTo>
                    <a:pt x="9" y="22"/>
                    <a:pt x="11" y="19"/>
                    <a:pt x="11" y="1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3" y="22"/>
                    <a:pt x="6" y="22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3" name="Freeform 105"/>
            <p:cNvSpPr>
              <a:spLocks/>
            </p:cNvSpPr>
            <p:nvPr/>
          </p:nvSpPr>
          <p:spPr bwMode="auto">
            <a:xfrm>
              <a:off x="5312" y="2976"/>
              <a:ext cx="50" cy="40"/>
            </a:xfrm>
            <a:custGeom>
              <a:avLst/>
              <a:gdLst>
                <a:gd name="T0" fmla="*/ 11 w 50"/>
                <a:gd name="T1" fmla="*/ 0 h 40"/>
                <a:gd name="T2" fmla="*/ 50 w 50"/>
                <a:gd name="T3" fmla="*/ 40 h 40"/>
                <a:gd name="T4" fmla="*/ 0 w 50"/>
                <a:gd name="T5" fmla="*/ 40 h 40"/>
                <a:gd name="T6" fmla="*/ 11 w 50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0">
                  <a:moveTo>
                    <a:pt x="11" y="0"/>
                  </a:moveTo>
                  <a:lnTo>
                    <a:pt x="50" y="40"/>
                  </a:lnTo>
                  <a:lnTo>
                    <a:pt x="0" y="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4" name="Freeform 106"/>
            <p:cNvSpPr>
              <a:spLocks/>
            </p:cNvSpPr>
            <p:nvPr/>
          </p:nvSpPr>
          <p:spPr bwMode="auto">
            <a:xfrm>
              <a:off x="5300" y="3004"/>
              <a:ext cx="51" cy="40"/>
            </a:xfrm>
            <a:custGeom>
              <a:avLst/>
              <a:gdLst>
                <a:gd name="T0" fmla="*/ 12 w 51"/>
                <a:gd name="T1" fmla="*/ 0 h 40"/>
                <a:gd name="T2" fmla="*/ 51 w 51"/>
                <a:gd name="T3" fmla="*/ 40 h 40"/>
                <a:gd name="T4" fmla="*/ 0 w 51"/>
                <a:gd name="T5" fmla="*/ 40 h 40"/>
                <a:gd name="T6" fmla="*/ 12 w 51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40">
                  <a:moveTo>
                    <a:pt x="12" y="0"/>
                  </a:moveTo>
                  <a:lnTo>
                    <a:pt x="51" y="40"/>
                  </a:lnTo>
                  <a:lnTo>
                    <a:pt x="0" y="4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5" name="Freeform 107"/>
            <p:cNvSpPr>
              <a:spLocks/>
            </p:cNvSpPr>
            <p:nvPr/>
          </p:nvSpPr>
          <p:spPr bwMode="auto">
            <a:xfrm>
              <a:off x="5289" y="3032"/>
              <a:ext cx="51" cy="38"/>
            </a:xfrm>
            <a:custGeom>
              <a:avLst/>
              <a:gdLst>
                <a:gd name="T0" fmla="*/ 12 w 51"/>
                <a:gd name="T1" fmla="*/ 0 h 38"/>
                <a:gd name="T2" fmla="*/ 51 w 51"/>
                <a:gd name="T3" fmla="*/ 38 h 38"/>
                <a:gd name="T4" fmla="*/ 0 w 51"/>
                <a:gd name="T5" fmla="*/ 38 h 38"/>
                <a:gd name="T6" fmla="*/ 12 w 51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38">
                  <a:moveTo>
                    <a:pt x="12" y="0"/>
                  </a:moveTo>
                  <a:lnTo>
                    <a:pt x="51" y="38"/>
                  </a:lnTo>
                  <a:lnTo>
                    <a:pt x="0" y="3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6" name="Freeform 108"/>
            <p:cNvSpPr>
              <a:spLocks/>
            </p:cNvSpPr>
            <p:nvPr/>
          </p:nvSpPr>
          <p:spPr bwMode="auto">
            <a:xfrm>
              <a:off x="5260" y="3060"/>
              <a:ext cx="40" cy="50"/>
            </a:xfrm>
            <a:custGeom>
              <a:avLst/>
              <a:gdLst>
                <a:gd name="T0" fmla="*/ 0 w 40"/>
                <a:gd name="T1" fmla="*/ 10 h 50"/>
                <a:gd name="T2" fmla="*/ 40 w 40"/>
                <a:gd name="T3" fmla="*/ 50 h 50"/>
                <a:gd name="T4" fmla="*/ 40 w 40"/>
                <a:gd name="T5" fmla="*/ 0 h 50"/>
                <a:gd name="T6" fmla="*/ 0 w 40"/>
                <a:gd name="T7" fmla="*/ 1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50">
                  <a:moveTo>
                    <a:pt x="0" y="10"/>
                  </a:moveTo>
                  <a:lnTo>
                    <a:pt x="40" y="50"/>
                  </a:lnTo>
                  <a:lnTo>
                    <a:pt x="4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7" name="Freeform 109"/>
            <p:cNvSpPr>
              <a:spLocks/>
            </p:cNvSpPr>
            <p:nvPr/>
          </p:nvSpPr>
          <p:spPr bwMode="auto">
            <a:xfrm>
              <a:off x="5014" y="3064"/>
              <a:ext cx="150" cy="46"/>
            </a:xfrm>
            <a:custGeom>
              <a:avLst/>
              <a:gdLst>
                <a:gd name="T0" fmla="*/ 0 w 101"/>
                <a:gd name="T1" fmla="*/ 0 h 31"/>
                <a:gd name="T2" fmla="*/ 69 w 101"/>
                <a:gd name="T3" fmla="*/ 0 h 31"/>
                <a:gd name="T4" fmla="*/ 69 w 101"/>
                <a:gd name="T5" fmla="*/ 0 h 31"/>
                <a:gd name="T6" fmla="*/ 69 w 101"/>
                <a:gd name="T7" fmla="*/ 0 h 31"/>
                <a:gd name="T8" fmla="*/ 70 w 101"/>
                <a:gd name="T9" fmla="*/ 0 h 31"/>
                <a:gd name="T10" fmla="*/ 70 w 101"/>
                <a:gd name="T11" fmla="*/ 0 h 31"/>
                <a:gd name="T12" fmla="*/ 101 w 101"/>
                <a:gd name="T13" fmla="*/ 31 h 31"/>
                <a:gd name="T14" fmla="*/ 38 w 101"/>
                <a:gd name="T15" fmla="*/ 31 h 31"/>
                <a:gd name="T16" fmla="*/ 38 w 101"/>
                <a:gd name="T17" fmla="*/ 31 h 31"/>
                <a:gd name="T18" fmla="*/ 0 w 101"/>
                <a:gd name="T19" fmla="*/ 31 h 31"/>
                <a:gd name="T20" fmla="*/ 0 w 101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31">
                  <a:moveTo>
                    <a:pt x="0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87" y="0"/>
                    <a:pt x="101" y="14"/>
                    <a:pt x="101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8" name="Freeform 110"/>
            <p:cNvSpPr>
              <a:spLocks/>
            </p:cNvSpPr>
            <p:nvPr/>
          </p:nvSpPr>
          <p:spPr bwMode="auto">
            <a:xfrm>
              <a:off x="5094" y="3083"/>
              <a:ext cx="30" cy="27"/>
            </a:xfrm>
            <a:custGeom>
              <a:avLst/>
              <a:gdLst>
                <a:gd name="T0" fmla="*/ 15 w 30"/>
                <a:gd name="T1" fmla="*/ 0 h 27"/>
                <a:gd name="T2" fmla="*/ 30 w 30"/>
                <a:gd name="T3" fmla="*/ 27 h 27"/>
                <a:gd name="T4" fmla="*/ 0 w 30"/>
                <a:gd name="T5" fmla="*/ 27 h 27"/>
                <a:gd name="T6" fmla="*/ 15 w 3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lnTo>
                    <a:pt x="30" y="27"/>
                  </a:lnTo>
                  <a:lnTo>
                    <a:pt x="0" y="2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9" name="Freeform 111"/>
            <p:cNvSpPr>
              <a:spLocks/>
            </p:cNvSpPr>
            <p:nvPr/>
          </p:nvSpPr>
          <p:spPr bwMode="auto">
            <a:xfrm>
              <a:off x="5014" y="3083"/>
              <a:ext cx="30" cy="27"/>
            </a:xfrm>
            <a:custGeom>
              <a:avLst/>
              <a:gdLst>
                <a:gd name="T0" fmla="*/ 15 w 30"/>
                <a:gd name="T1" fmla="*/ 0 h 27"/>
                <a:gd name="T2" fmla="*/ 30 w 30"/>
                <a:gd name="T3" fmla="*/ 27 h 27"/>
                <a:gd name="T4" fmla="*/ 0 w 30"/>
                <a:gd name="T5" fmla="*/ 27 h 27"/>
                <a:gd name="T6" fmla="*/ 15 w 3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lnTo>
                    <a:pt x="30" y="27"/>
                  </a:lnTo>
                  <a:lnTo>
                    <a:pt x="0" y="2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0" name="Freeform 112"/>
            <p:cNvSpPr>
              <a:spLocks/>
            </p:cNvSpPr>
            <p:nvPr/>
          </p:nvSpPr>
          <p:spPr bwMode="auto">
            <a:xfrm>
              <a:off x="5340" y="3007"/>
              <a:ext cx="103" cy="63"/>
            </a:xfrm>
            <a:custGeom>
              <a:avLst/>
              <a:gdLst>
                <a:gd name="T0" fmla="*/ 63 w 103"/>
                <a:gd name="T1" fmla="*/ 0 h 63"/>
                <a:gd name="T2" fmla="*/ 0 w 103"/>
                <a:gd name="T3" fmla="*/ 63 h 63"/>
                <a:gd name="T4" fmla="*/ 103 w 103"/>
                <a:gd name="T5" fmla="*/ 63 h 63"/>
                <a:gd name="T6" fmla="*/ 63 w 10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63">
                  <a:moveTo>
                    <a:pt x="63" y="0"/>
                  </a:moveTo>
                  <a:lnTo>
                    <a:pt x="0" y="63"/>
                  </a:lnTo>
                  <a:lnTo>
                    <a:pt x="103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1" name="Freeform 113"/>
            <p:cNvSpPr>
              <a:spLocks/>
            </p:cNvSpPr>
            <p:nvPr/>
          </p:nvSpPr>
          <p:spPr bwMode="auto">
            <a:xfrm>
              <a:off x="5430" y="3175"/>
              <a:ext cx="103" cy="63"/>
            </a:xfrm>
            <a:custGeom>
              <a:avLst/>
              <a:gdLst>
                <a:gd name="T0" fmla="*/ 64 w 103"/>
                <a:gd name="T1" fmla="*/ 0 h 63"/>
                <a:gd name="T2" fmla="*/ 0 w 103"/>
                <a:gd name="T3" fmla="*/ 63 h 63"/>
                <a:gd name="T4" fmla="*/ 103 w 103"/>
                <a:gd name="T5" fmla="*/ 63 h 63"/>
                <a:gd name="T6" fmla="*/ 64 w 10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63">
                  <a:moveTo>
                    <a:pt x="64" y="0"/>
                  </a:moveTo>
                  <a:lnTo>
                    <a:pt x="0" y="63"/>
                  </a:lnTo>
                  <a:lnTo>
                    <a:pt x="103" y="6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2" name="Freeform 114"/>
            <p:cNvSpPr>
              <a:spLocks/>
            </p:cNvSpPr>
            <p:nvPr/>
          </p:nvSpPr>
          <p:spPr bwMode="auto">
            <a:xfrm>
              <a:off x="5467" y="2408"/>
              <a:ext cx="225" cy="82"/>
            </a:xfrm>
            <a:custGeom>
              <a:avLst/>
              <a:gdLst>
                <a:gd name="T0" fmla="*/ 18 w 225"/>
                <a:gd name="T1" fmla="*/ 14 h 82"/>
                <a:gd name="T2" fmla="*/ 0 w 225"/>
                <a:gd name="T3" fmla="*/ 82 h 82"/>
                <a:gd name="T4" fmla="*/ 225 w 225"/>
                <a:gd name="T5" fmla="*/ 82 h 82"/>
                <a:gd name="T6" fmla="*/ 210 w 225"/>
                <a:gd name="T7" fmla="*/ 14 h 82"/>
                <a:gd name="T8" fmla="*/ 192 w 225"/>
                <a:gd name="T9" fmla="*/ 3 h 82"/>
                <a:gd name="T10" fmla="*/ 163 w 225"/>
                <a:gd name="T11" fmla="*/ 1 h 82"/>
                <a:gd name="T12" fmla="*/ 145 w 225"/>
                <a:gd name="T13" fmla="*/ 4 h 82"/>
                <a:gd name="T14" fmla="*/ 75 w 225"/>
                <a:gd name="T15" fmla="*/ 4 h 82"/>
                <a:gd name="T16" fmla="*/ 61 w 225"/>
                <a:gd name="T17" fmla="*/ 0 h 82"/>
                <a:gd name="T18" fmla="*/ 35 w 225"/>
                <a:gd name="T19" fmla="*/ 4 h 82"/>
                <a:gd name="T20" fmla="*/ 18 w 225"/>
                <a:gd name="T21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" h="82">
                  <a:moveTo>
                    <a:pt x="18" y="14"/>
                  </a:moveTo>
                  <a:lnTo>
                    <a:pt x="0" y="82"/>
                  </a:lnTo>
                  <a:lnTo>
                    <a:pt x="225" y="82"/>
                  </a:lnTo>
                  <a:lnTo>
                    <a:pt x="210" y="14"/>
                  </a:lnTo>
                  <a:lnTo>
                    <a:pt x="192" y="3"/>
                  </a:lnTo>
                  <a:lnTo>
                    <a:pt x="163" y="1"/>
                  </a:lnTo>
                  <a:lnTo>
                    <a:pt x="145" y="4"/>
                  </a:lnTo>
                  <a:lnTo>
                    <a:pt x="75" y="4"/>
                  </a:lnTo>
                  <a:lnTo>
                    <a:pt x="61" y="0"/>
                  </a:lnTo>
                  <a:lnTo>
                    <a:pt x="35" y="4"/>
                  </a:lnTo>
                  <a:lnTo>
                    <a:pt x="18" y="1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3" name="Freeform 115"/>
            <p:cNvSpPr>
              <a:spLocks/>
            </p:cNvSpPr>
            <p:nvPr/>
          </p:nvSpPr>
          <p:spPr bwMode="auto">
            <a:xfrm>
              <a:off x="5485" y="2400"/>
              <a:ext cx="191" cy="40"/>
            </a:xfrm>
            <a:custGeom>
              <a:avLst/>
              <a:gdLst>
                <a:gd name="T0" fmla="*/ 129 w 129"/>
                <a:gd name="T1" fmla="*/ 15 h 27"/>
                <a:gd name="T2" fmla="*/ 128 w 129"/>
                <a:gd name="T3" fmla="*/ 11 h 27"/>
                <a:gd name="T4" fmla="*/ 123 w 129"/>
                <a:gd name="T5" fmla="*/ 7 h 27"/>
                <a:gd name="T6" fmla="*/ 108 w 129"/>
                <a:gd name="T7" fmla="*/ 1 h 27"/>
                <a:gd name="T8" fmla="*/ 100 w 129"/>
                <a:gd name="T9" fmla="*/ 0 h 27"/>
                <a:gd name="T10" fmla="*/ 95 w 129"/>
                <a:gd name="T11" fmla="*/ 1 h 27"/>
                <a:gd name="T12" fmla="*/ 87 w 129"/>
                <a:gd name="T13" fmla="*/ 4 h 27"/>
                <a:gd name="T14" fmla="*/ 65 w 129"/>
                <a:gd name="T15" fmla="*/ 4 h 27"/>
                <a:gd name="T16" fmla="*/ 43 w 129"/>
                <a:gd name="T17" fmla="*/ 4 h 27"/>
                <a:gd name="T18" fmla="*/ 35 w 129"/>
                <a:gd name="T19" fmla="*/ 1 h 27"/>
                <a:gd name="T20" fmla="*/ 30 w 129"/>
                <a:gd name="T21" fmla="*/ 0 h 27"/>
                <a:gd name="T22" fmla="*/ 22 w 129"/>
                <a:gd name="T23" fmla="*/ 1 h 27"/>
                <a:gd name="T24" fmla="*/ 7 w 129"/>
                <a:gd name="T25" fmla="*/ 7 h 27"/>
                <a:gd name="T26" fmla="*/ 2 w 129"/>
                <a:gd name="T27" fmla="*/ 11 h 27"/>
                <a:gd name="T28" fmla="*/ 0 w 129"/>
                <a:gd name="T29" fmla="*/ 15 h 27"/>
                <a:gd name="T30" fmla="*/ 28 w 129"/>
                <a:gd name="T31" fmla="*/ 7 h 27"/>
                <a:gd name="T32" fmla="*/ 40 w 129"/>
                <a:gd name="T33" fmla="*/ 18 h 27"/>
                <a:gd name="T34" fmla="*/ 52 w 129"/>
                <a:gd name="T35" fmla="*/ 27 h 27"/>
                <a:gd name="T36" fmla="*/ 77 w 129"/>
                <a:gd name="T37" fmla="*/ 27 h 27"/>
                <a:gd name="T38" fmla="*/ 89 w 129"/>
                <a:gd name="T39" fmla="*/ 18 h 27"/>
                <a:gd name="T40" fmla="*/ 102 w 129"/>
                <a:gd name="T41" fmla="*/ 7 h 27"/>
                <a:gd name="T42" fmla="*/ 129 w 129"/>
                <a:gd name="T43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" h="27">
                  <a:moveTo>
                    <a:pt x="129" y="15"/>
                  </a:moveTo>
                  <a:cubicBezTo>
                    <a:pt x="129" y="14"/>
                    <a:pt x="128" y="11"/>
                    <a:pt x="128" y="11"/>
                  </a:cubicBezTo>
                  <a:cubicBezTo>
                    <a:pt x="128" y="10"/>
                    <a:pt x="126" y="8"/>
                    <a:pt x="123" y="7"/>
                  </a:cubicBezTo>
                  <a:cubicBezTo>
                    <a:pt x="121" y="6"/>
                    <a:pt x="112" y="1"/>
                    <a:pt x="108" y="1"/>
                  </a:cubicBezTo>
                  <a:cubicBezTo>
                    <a:pt x="105" y="0"/>
                    <a:pt x="102" y="0"/>
                    <a:pt x="100" y="0"/>
                  </a:cubicBezTo>
                  <a:cubicBezTo>
                    <a:pt x="98" y="0"/>
                    <a:pt x="96" y="1"/>
                    <a:pt x="95" y="1"/>
                  </a:cubicBezTo>
                  <a:cubicBezTo>
                    <a:pt x="94" y="2"/>
                    <a:pt x="89" y="4"/>
                    <a:pt x="87" y="4"/>
                  </a:cubicBezTo>
                  <a:cubicBezTo>
                    <a:pt x="85" y="4"/>
                    <a:pt x="65" y="4"/>
                    <a:pt x="65" y="4"/>
                  </a:cubicBezTo>
                  <a:cubicBezTo>
                    <a:pt x="65" y="4"/>
                    <a:pt x="45" y="4"/>
                    <a:pt x="43" y="4"/>
                  </a:cubicBezTo>
                  <a:cubicBezTo>
                    <a:pt x="41" y="4"/>
                    <a:pt x="36" y="2"/>
                    <a:pt x="35" y="1"/>
                  </a:cubicBezTo>
                  <a:cubicBezTo>
                    <a:pt x="34" y="1"/>
                    <a:pt x="32" y="0"/>
                    <a:pt x="30" y="0"/>
                  </a:cubicBezTo>
                  <a:cubicBezTo>
                    <a:pt x="28" y="0"/>
                    <a:pt x="25" y="0"/>
                    <a:pt x="22" y="1"/>
                  </a:cubicBezTo>
                  <a:cubicBezTo>
                    <a:pt x="18" y="1"/>
                    <a:pt x="9" y="6"/>
                    <a:pt x="7" y="7"/>
                  </a:cubicBezTo>
                  <a:cubicBezTo>
                    <a:pt x="4" y="8"/>
                    <a:pt x="2" y="10"/>
                    <a:pt x="2" y="11"/>
                  </a:cubicBezTo>
                  <a:cubicBezTo>
                    <a:pt x="2" y="12"/>
                    <a:pt x="0" y="15"/>
                    <a:pt x="0" y="15"/>
                  </a:cubicBezTo>
                  <a:cubicBezTo>
                    <a:pt x="6" y="12"/>
                    <a:pt x="22" y="7"/>
                    <a:pt x="28" y="7"/>
                  </a:cubicBezTo>
                  <a:cubicBezTo>
                    <a:pt x="33" y="7"/>
                    <a:pt x="36" y="13"/>
                    <a:pt x="40" y="18"/>
                  </a:cubicBezTo>
                  <a:cubicBezTo>
                    <a:pt x="46" y="26"/>
                    <a:pt x="48" y="27"/>
                    <a:pt x="52" y="27"/>
                  </a:cubicBezTo>
                  <a:cubicBezTo>
                    <a:pt x="55" y="27"/>
                    <a:pt x="74" y="27"/>
                    <a:pt x="77" y="27"/>
                  </a:cubicBezTo>
                  <a:cubicBezTo>
                    <a:pt x="81" y="27"/>
                    <a:pt x="83" y="26"/>
                    <a:pt x="89" y="18"/>
                  </a:cubicBezTo>
                  <a:cubicBezTo>
                    <a:pt x="93" y="13"/>
                    <a:pt x="96" y="7"/>
                    <a:pt x="102" y="7"/>
                  </a:cubicBezTo>
                  <a:cubicBezTo>
                    <a:pt x="107" y="7"/>
                    <a:pt x="123" y="12"/>
                    <a:pt x="129" y="15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4" name="Oval 116"/>
            <p:cNvSpPr>
              <a:spLocks noChangeArrowheads="1"/>
            </p:cNvSpPr>
            <p:nvPr/>
          </p:nvSpPr>
          <p:spPr bwMode="auto">
            <a:xfrm>
              <a:off x="5567" y="2411"/>
              <a:ext cx="26" cy="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5" name="Freeform 117"/>
            <p:cNvSpPr>
              <a:spLocks/>
            </p:cNvSpPr>
            <p:nvPr/>
          </p:nvSpPr>
          <p:spPr bwMode="auto">
            <a:xfrm>
              <a:off x="5570" y="2415"/>
              <a:ext cx="20" cy="18"/>
            </a:xfrm>
            <a:custGeom>
              <a:avLst/>
              <a:gdLst>
                <a:gd name="T0" fmla="*/ 9 w 13"/>
                <a:gd name="T1" fmla="*/ 3 h 12"/>
                <a:gd name="T2" fmla="*/ 13 w 13"/>
                <a:gd name="T3" fmla="*/ 0 h 12"/>
                <a:gd name="T4" fmla="*/ 7 w 13"/>
                <a:gd name="T5" fmla="*/ 1 h 12"/>
                <a:gd name="T6" fmla="*/ 0 w 13"/>
                <a:gd name="T7" fmla="*/ 0 h 12"/>
                <a:gd name="T8" fmla="*/ 5 w 13"/>
                <a:gd name="T9" fmla="*/ 3 h 12"/>
                <a:gd name="T10" fmla="*/ 0 w 13"/>
                <a:gd name="T11" fmla="*/ 12 h 12"/>
                <a:gd name="T12" fmla="*/ 7 w 13"/>
                <a:gd name="T13" fmla="*/ 4 h 12"/>
                <a:gd name="T14" fmla="*/ 13 w 13"/>
                <a:gd name="T15" fmla="*/ 12 h 12"/>
                <a:gd name="T16" fmla="*/ 9 w 13"/>
                <a:gd name="T17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9" y="3"/>
                  </a:moveTo>
                  <a:cubicBezTo>
                    <a:pt x="10" y="2"/>
                    <a:pt x="12" y="1"/>
                    <a:pt x="13" y="0"/>
                  </a:cubicBezTo>
                  <a:cubicBezTo>
                    <a:pt x="11" y="0"/>
                    <a:pt x="9" y="0"/>
                    <a:pt x="7" y="1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2" y="1"/>
                    <a:pt x="3" y="2"/>
                    <a:pt x="5" y="3"/>
                  </a:cubicBezTo>
                  <a:cubicBezTo>
                    <a:pt x="3" y="4"/>
                    <a:pt x="1" y="7"/>
                    <a:pt x="0" y="12"/>
                  </a:cubicBezTo>
                  <a:cubicBezTo>
                    <a:pt x="0" y="12"/>
                    <a:pt x="3" y="8"/>
                    <a:pt x="7" y="4"/>
                  </a:cubicBezTo>
                  <a:cubicBezTo>
                    <a:pt x="11" y="8"/>
                    <a:pt x="13" y="12"/>
                    <a:pt x="13" y="12"/>
                  </a:cubicBezTo>
                  <a:cubicBezTo>
                    <a:pt x="12" y="7"/>
                    <a:pt x="11" y="4"/>
                    <a:pt x="9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6" name="Freeform 118"/>
            <p:cNvSpPr>
              <a:spLocks/>
            </p:cNvSpPr>
            <p:nvPr/>
          </p:nvSpPr>
          <p:spPr bwMode="auto">
            <a:xfrm>
              <a:off x="5676" y="241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7" name="Freeform 119"/>
            <p:cNvSpPr>
              <a:spLocks/>
            </p:cNvSpPr>
            <p:nvPr/>
          </p:nvSpPr>
          <p:spPr bwMode="auto">
            <a:xfrm>
              <a:off x="5674" y="241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8" name="Freeform 120"/>
            <p:cNvSpPr>
              <a:spLocks/>
            </p:cNvSpPr>
            <p:nvPr/>
          </p:nvSpPr>
          <p:spPr bwMode="auto">
            <a:xfrm>
              <a:off x="5676" y="241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9" name="Freeform 121"/>
            <p:cNvSpPr>
              <a:spLocks/>
            </p:cNvSpPr>
            <p:nvPr/>
          </p:nvSpPr>
          <p:spPr bwMode="auto">
            <a:xfrm>
              <a:off x="5445" y="2411"/>
              <a:ext cx="272" cy="169"/>
            </a:xfrm>
            <a:custGeom>
              <a:avLst/>
              <a:gdLst>
                <a:gd name="T0" fmla="*/ 162 w 184"/>
                <a:gd name="T1" fmla="*/ 13 h 115"/>
                <a:gd name="T2" fmla="*/ 157 w 184"/>
                <a:gd name="T3" fmla="*/ 8 h 115"/>
                <a:gd name="T4" fmla="*/ 156 w 184"/>
                <a:gd name="T5" fmla="*/ 8 h 115"/>
                <a:gd name="T6" fmla="*/ 156 w 184"/>
                <a:gd name="T7" fmla="*/ 8 h 115"/>
                <a:gd name="T8" fmla="*/ 129 w 184"/>
                <a:gd name="T9" fmla="*/ 0 h 115"/>
                <a:gd name="T10" fmla="*/ 116 w 184"/>
                <a:gd name="T11" fmla="*/ 11 h 115"/>
                <a:gd name="T12" fmla="*/ 104 w 184"/>
                <a:gd name="T13" fmla="*/ 20 h 115"/>
                <a:gd name="T14" fmla="*/ 79 w 184"/>
                <a:gd name="T15" fmla="*/ 20 h 115"/>
                <a:gd name="T16" fmla="*/ 67 w 184"/>
                <a:gd name="T17" fmla="*/ 11 h 115"/>
                <a:gd name="T18" fmla="*/ 55 w 184"/>
                <a:gd name="T19" fmla="*/ 0 h 115"/>
                <a:gd name="T20" fmla="*/ 27 w 184"/>
                <a:gd name="T21" fmla="*/ 8 h 115"/>
                <a:gd name="T22" fmla="*/ 22 w 184"/>
                <a:gd name="T23" fmla="*/ 13 h 115"/>
                <a:gd name="T24" fmla="*/ 0 w 184"/>
                <a:gd name="T25" fmla="*/ 87 h 115"/>
                <a:gd name="T26" fmla="*/ 20 w 184"/>
                <a:gd name="T27" fmla="*/ 115 h 115"/>
                <a:gd name="T28" fmla="*/ 48 w 184"/>
                <a:gd name="T29" fmla="*/ 90 h 115"/>
                <a:gd name="T30" fmla="*/ 63 w 184"/>
                <a:gd name="T31" fmla="*/ 84 h 115"/>
                <a:gd name="T32" fmla="*/ 92 w 184"/>
                <a:gd name="T33" fmla="*/ 84 h 115"/>
                <a:gd name="T34" fmla="*/ 121 w 184"/>
                <a:gd name="T35" fmla="*/ 84 h 115"/>
                <a:gd name="T36" fmla="*/ 136 w 184"/>
                <a:gd name="T37" fmla="*/ 90 h 115"/>
                <a:gd name="T38" fmla="*/ 163 w 184"/>
                <a:gd name="T39" fmla="*/ 115 h 115"/>
                <a:gd name="T40" fmla="*/ 184 w 184"/>
                <a:gd name="T41" fmla="*/ 87 h 115"/>
                <a:gd name="T42" fmla="*/ 162 w 184"/>
                <a:gd name="T43" fmla="*/ 1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4" h="115">
                  <a:moveTo>
                    <a:pt x="162" y="13"/>
                  </a:moveTo>
                  <a:cubicBezTo>
                    <a:pt x="160" y="9"/>
                    <a:pt x="157" y="8"/>
                    <a:pt x="157" y="8"/>
                  </a:cubicBezTo>
                  <a:cubicBezTo>
                    <a:pt x="157" y="8"/>
                    <a:pt x="157" y="8"/>
                    <a:pt x="156" y="8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50" y="5"/>
                    <a:pt x="134" y="0"/>
                    <a:pt x="129" y="0"/>
                  </a:cubicBezTo>
                  <a:cubicBezTo>
                    <a:pt x="123" y="0"/>
                    <a:pt x="120" y="6"/>
                    <a:pt x="116" y="11"/>
                  </a:cubicBezTo>
                  <a:cubicBezTo>
                    <a:pt x="110" y="19"/>
                    <a:pt x="108" y="20"/>
                    <a:pt x="104" y="20"/>
                  </a:cubicBezTo>
                  <a:cubicBezTo>
                    <a:pt x="101" y="20"/>
                    <a:pt x="82" y="20"/>
                    <a:pt x="79" y="20"/>
                  </a:cubicBezTo>
                  <a:cubicBezTo>
                    <a:pt x="75" y="20"/>
                    <a:pt x="73" y="19"/>
                    <a:pt x="67" y="11"/>
                  </a:cubicBezTo>
                  <a:cubicBezTo>
                    <a:pt x="63" y="6"/>
                    <a:pt x="60" y="0"/>
                    <a:pt x="55" y="0"/>
                  </a:cubicBezTo>
                  <a:cubicBezTo>
                    <a:pt x="49" y="0"/>
                    <a:pt x="33" y="5"/>
                    <a:pt x="27" y="8"/>
                  </a:cubicBezTo>
                  <a:cubicBezTo>
                    <a:pt x="27" y="8"/>
                    <a:pt x="24" y="9"/>
                    <a:pt x="22" y="13"/>
                  </a:cubicBezTo>
                  <a:cubicBezTo>
                    <a:pt x="20" y="19"/>
                    <a:pt x="0" y="68"/>
                    <a:pt x="0" y="87"/>
                  </a:cubicBezTo>
                  <a:cubicBezTo>
                    <a:pt x="0" y="113"/>
                    <a:pt x="19" y="115"/>
                    <a:pt x="20" y="115"/>
                  </a:cubicBezTo>
                  <a:cubicBezTo>
                    <a:pt x="22" y="115"/>
                    <a:pt x="41" y="96"/>
                    <a:pt x="48" y="90"/>
                  </a:cubicBezTo>
                  <a:cubicBezTo>
                    <a:pt x="54" y="84"/>
                    <a:pt x="59" y="84"/>
                    <a:pt x="63" y="84"/>
                  </a:cubicBezTo>
                  <a:cubicBezTo>
                    <a:pt x="66" y="84"/>
                    <a:pt x="72" y="84"/>
                    <a:pt x="92" y="84"/>
                  </a:cubicBezTo>
                  <a:cubicBezTo>
                    <a:pt x="112" y="84"/>
                    <a:pt x="117" y="84"/>
                    <a:pt x="121" y="84"/>
                  </a:cubicBezTo>
                  <a:cubicBezTo>
                    <a:pt x="125" y="84"/>
                    <a:pt x="130" y="84"/>
                    <a:pt x="136" y="90"/>
                  </a:cubicBezTo>
                  <a:cubicBezTo>
                    <a:pt x="143" y="96"/>
                    <a:pt x="162" y="115"/>
                    <a:pt x="163" y="115"/>
                  </a:cubicBezTo>
                  <a:cubicBezTo>
                    <a:pt x="165" y="115"/>
                    <a:pt x="184" y="113"/>
                    <a:pt x="184" y="87"/>
                  </a:cubicBezTo>
                  <a:cubicBezTo>
                    <a:pt x="184" y="68"/>
                    <a:pt x="164" y="19"/>
                    <a:pt x="162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0" name="Freeform 122"/>
            <p:cNvSpPr>
              <a:spLocks/>
            </p:cNvSpPr>
            <p:nvPr/>
          </p:nvSpPr>
          <p:spPr bwMode="auto">
            <a:xfrm>
              <a:off x="5674" y="24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1" name="Freeform 123"/>
            <p:cNvSpPr>
              <a:spLocks/>
            </p:cNvSpPr>
            <p:nvPr/>
          </p:nvSpPr>
          <p:spPr bwMode="auto">
            <a:xfrm>
              <a:off x="5674" y="24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2" name="Oval 124"/>
            <p:cNvSpPr>
              <a:spLocks noChangeArrowheads="1"/>
            </p:cNvSpPr>
            <p:nvPr/>
          </p:nvSpPr>
          <p:spPr bwMode="auto">
            <a:xfrm>
              <a:off x="5590" y="2473"/>
              <a:ext cx="51" cy="51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3" name="Oval 125"/>
            <p:cNvSpPr>
              <a:spLocks noChangeArrowheads="1"/>
            </p:cNvSpPr>
            <p:nvPr/>
          </p:nvSpPr>
          <p:spPr bwMode="auto">
            <a:xfrm>
              <a:off x="5593" y="2476"/>
              <a:ext cx="46" cy="4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4" name="Oval 126"/>
            <p:cNvSpPr>
              <a:spLocks noChangeArrowheads="1"/>
            </p:cNvSpPr>
            <p:nvPr/>
          </p:nvSpPr>
          <p:spPr bwMode="auto">
            <a:xfrm>
              <a:off x="5523" y="2476"/>
              <a:ext cx="44" cy="4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5" name="Oval 127"/>
            <p:cNvSpPr>
              <a:spLocks noChangeArrowheads="1"/>
            </p:cNvSpPr>
            <p:nvPr/>
          </p:nvSpPr>
          <p:spPr bwMode="auto">
            <a:xfrm>
              <a:off x="5485" y="2428"/>
              <a:ext cx="51" cy="52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6" name="Oval 128"/>
            <p:cNvSpPr>
              <a:spLocks noChangeArrowheads="1"/>
            </p:cNvSpPr>
            <p:nvPr/>
          </p:nvSpPr>
          <p:spPr bwMode="auto">
            <a:xfrm>
              <a:off x="5488" y="2431"/>
              <a:ext cx="45" cy="4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7" name="Oval 129"/>
            <p:cNvSpPr>
              <a:spLocks noChangeArrowheads="1"/>
            </p:cNvSpPr>
            <p:nvPr/>
          </p:nvSpPr>
          <p:spPr bwMode="auto">
            <a:xfrm>
              <a:off x="5640" y="2464"/>
              <a:ext cx="19" cy="19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8" name="Oval 130"/>
            <p:cNvSpPr>
              <a:spLocks noChangeArrowheads="1"/>
            </p:cNvSpPr>
            <p:nvPr/>
          </p:nvSpPr>
          <p:spPr bwMode="auto">
            <a:xfrm>
              <a:off x="5640" y="2427"/>
              <a:ext cx="19" cy="2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9" name="Oval 131"/>
            <p:cNvSpPr>
              <a:spLocks noChangeArrowheads="1"/>
            </p:cNvSpPr>
            <p:nvPr/>
          </p:nvSpPr>
          <p:spPr bwMode="auto">
            <a:xfrm>
              <a:off x="5656" y="2445"/>
              <a:ext cx="21" cy="2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0" name="Oval 132"/>
            <p:cNvSpPr>
              <a:spLocks noChangeArrowheads="1"/>
            </p:cNvSpPr>
            <p:nvPr/>
          </p:nvSpPr>
          <p:spPr bwMode="auto">
            <a:xfrm>
              <a:off x="5622" y="2445"/>
              <a:ext cx="19" cy="2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1" name="Oval 133"/>
            <p:cNvSpPr>
              <a:spLocks noChangeArrowheads="1"/>
            </p:cNvSpPr>
            <p:nvPr/>
          </p:nvSpPr>
          <p:spPr bwMode="auto">
            <a:xfrm>
              <a:off x="5600" y="2483"/>
              <a:ext cx="31" cy="31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2" name="Oval 134"/>
            <p:cNvSpPr>
              <a:spLocks noChangeArrowheads="1"/>
            </p:cNvSpPr>
            <p:nvPr/>
          </p:nvSpPr>
          <p:spPr bwMode="auto">
            <a:xfrm>
              <a:off x="5554" y="2449"/>
              <a:ext cx="13" cy="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3" name="Oval 135"/>
            <p:cNvSpPr>
              <a:spLocks noChangeArrowheads="1"/>
            </p:cNvSpPr>
            <p:nvPr/>
          </p:nvSpPr>
          <p:spPr bwMode="auto">
            <a:xfrm>
              <a:off x="5593" y="2449"/>
              <a:ext cx="14" cy="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4" name="Rectangle 136"/>
            <p:cNvSpPr>
              <a:spLocks noChangeArrowheads="1"/>
            </p:cNvSpPr>
            <p:nvPr/>
          </p:nvSpPr>
          <p:spPr bwMode="auto">
            <a:xfrm>
              <a:off x="5645" y="2426"/>
              <a:ext cx="28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00" b="1" i="0" u="none" strike="noStrike" cap="none" normalizeH="0" baseline="0" smtClean="0">
                  <a:ln>
                    <a:noFill/>
                  </a:ln>
                  <a:solidFill>
                    <a:srgbClr val="FCD116"/>
                  </a:solidFill>
                  <a:effectLst/>
                  <a:latin typeface="Myriad Pro Light" charset="0"/>
                </a:rPr>
                <a:t>Y</a:t>
              </a:r>
              <a:endParaRPr kumimoji="0" lang="es-ES" alt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5" name="Rectangle 137"/>
            <p:cNvSpPr>
              <a:spLocks noChangeArrowheads="1"/>
            </p:cNvSpPr>
            <p:nvPr/>
          </p:nvSpPr>
          <p:spPr bwMode="auto">
            <a:xfrm>
              <a:off x="5645" y="2461"/>
              <a:ext cx="28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00" b="1" i="0" u="none" strike="noStrike" cap="none" normalizeH="0" baseline="0" smtClean="0">
                  <a:ln>
                    <a:noFill/>
                  </a:ln>
                  <a:solidFill>
                    <a:srgbClr val="7FBA00"/>
                  </a:solidFill>
                  <a:effectLst/>
                  <a:latin typeface="Myriad Pro Light" charset="0"/>
                </a:rPr>
                <a:t>A</a:t>
              </a:r>
              <a:endParaRPr kumimoji="0" lang="es-ES" alt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6" name="Rectangle 138"/>
            <p:cNvSpPr>
              <a:spLocks noChangeArrowheads="1"/>
            </p:cNvSpPr>
            <p:nvPr/>
          </p:nvSpPr>
          <p:spPr bwMode="auto">
            <a:xfrm>
              <a:off x="5627" y="2443"/>
              <a:ext cx="28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00" b="1" i="0" u="none" strike="noStrike" cap="none" normalizeH="0" baseline="0" smtClean="0">
                  <a:ln>
                    <a:noFill/>
                  </a:ln>
                  <a:solidFill>
                    <a:srgbClr val="00BCF2"/>
                  </a:solidFill>
                  <a:effectLst/>
                  <a:latin typeface="Myriad Pro Light" charset="0"/>
                </a:rPr>
                <a:t>X</a:t>
              </a:r>
              <a:endParaRPr kumimoji="0" lang="es-ES" alt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7" name="Rectangle 139"/>
            <p:cNvSpPr>
              <a:spLocks noChangeArrowheads="1"/>
            </p:cNvSpPr>
            <p:nvPr/>
          </p:nvSpPr>
          <p:spPr bwMode="auto">
            <a:xfrm>
              <a:off x="5663" y="2443"/>
              <a:ext cx="28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00" b="1" i="0" u="none" strike="noStrike" cap="none" normalizeH="0" baseline="0" smtClean="0">
                  <a:ln>
                    <a:noFill/>
                  </a:ln>
                  <a:solidFill>
                    <a:srgbClr val="E81123"/>
                  </a:solidFill>
                  <a:effectLst/>
                  <a:latin typeface="Myriad Pro Light" charset="0"/>
                </a:rPr>
                <a:t>B</a:t>
              </a:r>
              <a:endParaRPr kumimoji="0" lang="es-ES" alt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8" name="Freeform 140"/>
            <p:cNvSpPr>
              <a:spLocks/>
            </p:cNvSpPr>
            <p:nvPr/>
          </p:nvSpPr>
          <p:spPr bwMode="auto">
            <a:xfrm>
              <a:off x="5526" y="2479"/>
              <a:ext cx="39" cy="39"/>
            </a:xfrm>
            <a:custGeom>
              <a:avLst/>
              <a:gdLst>
                <a:gd name="T0" fmla="*/ 25 w 26"/>
                <a:gd name="T1" fmla="*/ 9 h 27"/>
                <a:gd name="T2" fmla="*/ 17 w 26"/>
                <a:gd name="T3" fmla="*/ 9 h 27"/>
                <a:gd name="T4" fmla="*/ 17 w 26"/>
                <a:gd name="T5" fmla="*/ 1 h 27"/>
                <a:gd name="T6" fmla="*/ 16 w 26"/>
                <a:gd name="T7" fmla="*/ 0 h 27"/>
                <a:gd name="T8" fmla="*/ 10 w 26"/>
                <a:gd name="T9" fmla="*/ 0 h 27"/>
                <a:gd name="T10" fmla="*/ 8 w 26"/>
                <a:gd name="T11" fmla="*/ 1 h 27"/>
                <a:gd name="T12" fmla="*/ 8 w 26"/>
                <a:gd name="T13" fmla="*/ 9 h 27"/>
                <a:gd name="T14" fmla="*/ 1 w 26"/>
                <a:gd name="T15" fmla="*/ 9 h 27"/>
                <a:gd name="T16" fmla="*/ 0 w 26"/>
                <a:gd name="T17" fmla="*/ 10 h 27"/>
                <a:gd name="T18" fmla="*/ 0 w 26"/>
                <a:gd name="T19" fmla="*/ 17 h 27"/>
                <a:gd name="T20" fmla="*/ 1 w 26"/>
                <a:gd name="T21" fmla="*/ 18 h 27"/>
                <a:gd name="T22" fmla="*/ 8 w 26"/>
                <a:gd name="T23" fmla="*/ 18 h 27"/>
                <a:gd name="T24" fmla="*/ 8 w 26"/>
                <a:gd name="T25" fmla="*/ 25 h 27"/>
                <a:gd name="T26" fmla="*/ 10 w 26"/>
                <a:gd name="T27" fmla="*/ 27 h 27"/>
                <a:gd name="T28" fmla="*/ 16 w 26"/>
                <a:gd name="T29" fmla="*/ 27 h 27"/>
                <a:gd name="T30" fmla="*/ 17 w 26"/>
                <a:gd name="T31" fmla="*/ 25 h 27"/>
                <a:gd name="T32" fmla="*/ 17 w 26"/>
                <a:gd name="T33" fmla="*/ 18 h 27"/>
                <a:gd name="T34" fmla="*/ 25 w 26"/>
                <a:gd name="T35" fmla="*/ 18 h 27"/>
                <a:gd name="T36" fmla="*/ 26 w 26"/>
                <a:gd name="T37" fmla="*/ 17 h 27"/>
                <a:gd name="T38" fmla="*/ 26 w 26"/>
                <a:gd name="T39" fmla="*/ 10 h 27"/>
                <a:gd name="T40" fmla="*/ 25 w 26"/>
                <a:gd name="T4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27">
                  <a:moveTo>
                    <a:pt x="25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1"/>
                    <a:pt x="8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9" y="27"/>
                    <a:pt x="10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6"/>
                    <a:pt x="17" y="25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6" y="17"/>
                    <a:pt x="26" y="17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5" y="9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9" name="Oval 141"/>
            <p:cNvSpPr>
              <a:spLocks noChangeArrowheads="1"/>
            </p:cNvSpPr>
            <p:nvPr/>
          </p:nvSpPr>
          <p:spPr bwMode="auto">
            <a:xfrm>
              <a:off x="5495" y="2439"/>
              <a:ext cx="31" cy="31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0" name="Freeform 142"/>
            <p:cNvSpPr>
              <a:spLocks/>
            </p:cNvSpPr>
            <p:nvPr/>
          </p:nvSpPr>
          <p:spPr bwMode="auto">
            <a:xfrm>
              <a:off x="5511" y="2451"/>
              <a:ext cx="54" cy="140"/>
            </a:xfrm>
            <a:custGeom>
              <a:avLst/>
              <a:gdLst>
                <a:gd name="T0" fmla="*/ 36 w 36"/>
                <a:gd name="T1" fmla="*/ 18 h 95"/>
                <a:gd name="T2" fmla="*/ 18 w 36"/>
                <a:gd name="T3" fmla="*/ 0 h 95"/>
                <a:gd name="T4" fmla="*/ 18 w 36"/>
                <a:gd name="T5" fmla="*/ 0 h 95"/>
                <a:gd name="T6" fmla="*/ 0 w 36"/>
                <a:gd name="T7" fmla="*/ 18 h 95"/>
                <a:gd name="T8" fmla="*/ 0 w 36"/>
                <a:gd name="T9" fmla="*/ 77 h 95"/>
                <a:gd name="T10" fmla="*/ 18 w 36"/>
                <a:gd name="T11" fmla="*/ 95 h 95"/>
                <a:gd name="T12" fmla="*/ 18 w 36"/>
                <a:gd name="T13" fmla="*/ 95 h 95"/>
                <a:gd name="T14" fmla="*/ 36 w 36"/>
                <a:gd name="T15" fmla="*/ 77 h 95"/>
                <a:gd name="T16" fmla="*/ 36 w 36"/>
                <a:gd name="T17" fmla="*/ 1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5">
                  <a:moveTo>
                    <a:pt x="36" y="18"/>
                  </a:move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7"/>
                    <a:pt x="8" y="95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28" y="95"/>
                    <a:pt x="36" y="87"/>
                    <a:pt x="36" y="77"/>
                  </a:cubicBezTo>
                  <a:lnTo>
                    <a:pt x="36" y="1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1" name="Freeform 143"/>
            <p:cNvSpPr>
              <a:spLocks/>
            </p:cNvSpPr>
            <p:nvPr/>
          </p:nvSpPr>
          <p:spPr bwMode="auto">
            <a:xfrm>
              <a:off x="5211" y="2422"/>
              <a:ext cx="53" cy="139"/>
            </a:xfrm>
            <a:custGeom>
              <a:avLst/>
              <a:gdLst>
                <a:gd name="T0" fmla="*/ 36 w 36"/>
                <a:gd name="T1" fmla="*/ 18 h 94"/>
                <a:gd name="T2" fmla="*/ 18 w 36"/>
                <a:gd name="T3" fmla="*/ 0 h 94"/>
                <a:gd name="T4" fmla="*/ 18 w 36"/>
                <a:gd name="T5" fmla="*/ 0 h 94"/>
                <a:gd name="T6" fmla="*/ 0 w 36"/>
                <a:gd name="T7" fmla="*/ 18 h 94"/>
                <a:gd name="T8" fmla="*/ 0 w 36"/>
                <a:gd name="T9" fmla="*/ 76 h 94"/>
                <a:gd name="T10" fmla="*/ 18 w 36"/>
                <a:gd name="T11" fmla="*/ 94 h 94"/>
                <a:gd name="T12" fmla="*/ 18 w 36"/>
                <a:gd name="T13" fmla="*/ 94 h 94"/>
                <a:gd name="T14" fmla="*/ 36 w 36"/>
                <a:gd name="T15" fmla="*/ 76 h 94"/>
                <a:gd name="T16" fmla="*/ 36 w 36"/>
                <a:gd name="T17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4">
                  <a:moveTo>
                    <a:pt x="36" y="18"/>
                  </a:move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6"/>
                    <a:pt x="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28" y="94"/>
                    <a:pt x="36" y="86"/>
                    <a:pt x="36" y="76"/>
                  </a:cubicBezTo>
                  <a:lnTo>
                    <a:pt x="36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2" name="Freeform 144"/>
            <p:cNvSpPr>
              <a:spLocks/>
            </p:cNvSpPr>
            <p:nvPr/>
          </p:nvSpPr>
          <p:spPr bwMode="auto">
            <a:xfrm>
              <a:off x="5058" y="2448"/>
              <a:ext cx="54" cy="143"/>
            </a:xfrm>
            <a:custGeom>
              <a:avLst/>
              <a:gdLst>
                <a:gd name="T0" fmla="*/ 36 w 36"/>
                <a:gd name="T1" fmla="*/ 97 h 97"/>
                <a:gd name="T2" fmla="*/ 36 w 36"/>
                <a:gd name="T3" fmla="*/ 18 h 97"/>
                <a:gd name="T4" fmla="*/ 18 w 36"/>
                <a:gd name="T5" fmla="*/ 0 h 97"/>
                <a:gd name="T6" fmla="*/ 0 w 36"/>
                <a:gd name="T7" fmla="*/ 18 h 97"/>
                <a:gd name="T8" fmla="*/ 0 w 36"/>
                <a:gd name="T9" fmla="*/ 97 h 97"/>
                <a:gd name="T10" fmla="*/ 36 w 36"/>
                <a:gd name="T11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97">
                  <a:moveTo>
                    <a:pt x="36" y="97"/>
                  </a:moveTo>
                  <a:cubicBezTo>
                    <a:pt x="36" y="18"/>
                    <a:pt x="36" y="1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97"/>
                    <a:pt x="0" y="97"/>
                    <a:pt x="0" y="97"/>
                  </a:cubicBezTo>
                  <a:lnTo>
                    <a:pt x="36" y="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3" name="Freeform 145"/>
            <p:cNvSpPr>
              <a:spLocks/>
            </p:cNvSpPr>
            <p:nvPr/>
          </p:nvSpPr>
          <p:spPr bwMode="auto">
            <a:xfrm>
              <a:off x="5159" y="2396"/>
              <a:ext cx="53" cy="140"/>
            </a:xfrm>
            <a:custGeom>
              <a:avLst/>
              <a:gdLst>
                <a:gd name="T0" fmla="*/ 36 w 36"/>
                <a:gd name="T1" fmla="*/ 18 h 95"/>
                <a:gd name="T2" fmla="*/ 18 w 36"/>
                <a:gd name="T3" fmla="*/ 0 h 95"/>
                <a:gd name="T4" fmla="*/ 18 w 36"/>
                <a:gd name="T5" fmla="*/ 0 h 95"/>
                <a:gd name="T6" fmla="*/ 0 w 36"/>
                <a:gd name="T7" fmla="*/ 18 h 95"/>
                <a:gd name="T8" fmla="*/ 0 w 36"/>
                <a:gd name="T9" fmla="*/ 77 h 95"/>
                <a:gd name="T10" fmla="*/ 18 w 36"/>
                <a:gd name="T11" fmla="*/ 95 h 95"/>
                <a:gd name="T12" fmla="*/ 18 w 36"/>
                <a:gd name="T13" fmla="*/ 95 h 95"/>
                <a:gd name="T14" fmla="*/ 36 w 36"/>
                <a:gd name="T15" fmla="*/ 77 h 95"/>
                <a:gd name="T16" fmla="*/ 36 w 36"/>
                <a:gd name="T17" fmla="*/ 1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5">
                  <a:moveTo>
                    <a:pt x="36" y="18"/>
                  </a:move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7"/>
                    <a:pt x="8" y="95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28" y="95"/>
                    <a:pt x="36" y="87"/>
                    <a:pt x="36" y="77"/>
                  </a:cubicBezTo>
                  <a:lnTo>
                    <a:pt x="36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4" name="Freeform 146"/>
            <p:cNvSpPr>
              <a:spLocks/>
            </p:cNvSpPr>
            <p:nvPr/>
          </p:nvSpPr>
          <p:spPr bwMode="auto">
            <a:xfrm>
              <a:off x="5106" y="2422"/>
              <a:ext cx="55" cy="139"/>
            </a:xfrm>
            <a:custGeom>
              <a:avLst/>
              <a:gdLst>
                <a:gd name="T0" fmla="*/ 37 w 37"/>
                <a:gd name="T1" fmla="*/ 18 h 94"/>
                <a:gd name="T2" fmla="*/ 18 w 37"/>
                <a:gd name="T3" fmla="*/ 0 h 94"/>
                <a:gd name="T4" fmla="*/ 18 w 37"/>
                <a:gd name="T5" fmla="*/ 0 h 94"/>
                <a:gd name="T6" fmla="*/ 0 w 37"/>
                <a:gd name="T7" fmla="*/ 18 h 94"/>
                <a:gd name="T8" fmla="*/ 0 w 37"/>
                <a:gd name="T9" fmla="*/ 76 h 94"/>
                <a:gd name="T10" fmla="*/ 18 w 37"/>
                <a:gd name="T11" fmla="*/ 94 h 94"/>
                <a:gd name="T12" fmla="*/ 18 w 37"/>
                <a:gd name="T13" fmla="*/ 94 h 94"/>
                <a:gd name="T14" fmla="*/ 37 w 37"/>
                <a:gd name="T15" fmla="*/ 76 h 94"/>
                <a:gd name="T16" fmla="*/ 37 w 37"/>
                <a:gd name="T17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94">
                  <a:moveTo>
                    <a:pt x="37" y="18"/>
                  </a:moveTo>
                  <a:cubicBezTo>
                    <a:pt x="37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6"/>
                    <a:pt x="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28" y="94"/>
                    <a:pt x="37" y="86"/>
                    <a:pt x="37" y="76"/>
                  </a:cubicBezTo>
                  <a:lnTo>
                    <a:pt x="37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1229" name="Group 1228"/>
          <p:cNvGrpSpPr/>
          <p:nvPr/>
        </p:nvGrpSpPr>
        <p:grpSpPr>
          <a:xfrm>
            <a:off x="4575176" y="3665538"/>
            <a:ext cx="1584326" cy="2370137"/>
            <a:chOff x="4575176" y="3665538"/>
            <a:chExt cx="1584326" cy="2370137"/>
          </a:xfrm>
        </p:grpSpPr>
        <p:grpSp>
          <p:nvGrpSpPr>
            <p:cNvPr id="1172" name="Group 207"/>
            <p:cNvGrpSpPr>
              <a:grpSpLocks noChangeAspect="1"/>
            </p:cNvGrpSpPr>
            <p:nvPr/>
          </p:nvGrpSpPr>
          <p:grpSpPr bwMode="auto">
            <a:xfrm>
              <a:off x="4575176" y="3665538"/>
              <a:ext cx="1584326" cy="2370137"/>
              <a:chOff x="2882" y="2309"/>
              <a:chExt cx="998" cy="1493"/>
            </a:xfrm>
          </p:grpSpPr>
          <p:sp>
            <p:nvSpPr>
              <p:cNvPr id="1173" name="AutoShape 206"/>
              <p:cNvSpPr>
                <a:spLocks noChangeAspect="1" noChangeArrowheads="1" noTextEdit="1"/>
              </p:cNvSpPr>
              <p:nvPr/>
            </p:nvSpPr>
            <p:spPr bwMode="auto">
              <a:xfrm>
                <a:off x="2882" y="2311"/>
                <a:ext cx="997" cy="14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4" name="Rectangle 208"/>
              <p:cNvSpPr>
                <a:spLocks noChangeArrowheads="1"/>
              </p:cNvSpPr>
              <p:nvPr/>
            </p:nvSpPr>
            <p:spPr bwMode="auto">
              <a:xfrm>
                <a:off x="3561" y="2948"/>
                <a:ext cx="43" cy="66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5" name="Freeform 209"/>
              <p:cNvSpPr>
                <a:spLocks/>
              </p:cNvSpPr>
              <p:nvPr/>
            </p:nvSpPr>
            <p:spPr bwMode="auto">
              <a:xfrm>
                <a:off x="3439" y="3455"/>
                <a:ext cx="150" cy="347"/>
              </a:xfrm>
              <a:custGeom>
                <a:avLst/>
                <a:gdLst>
                  <a:gd name="T0" fmla="*/ 84 w 150"/>
                  <a:gd name="T1" fmla="*/ 347 h 347"/>
                  <a:gd name="T2" fmla="*/ 150 w 150"/>
                  <a:gd name="T3" fmla="*/ 347 h 347"/>
                  <a:gd name="T4" fmla="*/ 65 w 150"/>
                  <a:gd name="T5" fmla="*/ 0 h 347"/>
                  <a:gd name="T6" fmla="*/ 0 w 150"/>
                  <a:gd name="T7" fmla="*/ 0 h 347"/>
                  <a:gd name="T8" fmla="*/ 84 w 150"/>
                  <a:gd name="T9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347">
                    <a:moveTo>
                      <a:pt x="84" y="347"/>
                    </a:moveTo>
                    <a:lnTo>
                      <a:pt x="150" y="347"/>
                    </a:lnTo>
                    <a:lnTo>
                      <a:pt x="65" y="0"/>
                    </a:lnTo>
                    <a:lnTo>
                      <a:pt x="0" y="0"/>
                    </a:lnTo>
                    <a:lnTo>
                      <a:pt x="84" y="347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6" name="Rectangle 210"/>
              <p:cNvSpPr>
                <a:spLocks noChangeArrowheads="1"/>
              </p:cNvSpPr>
              <p:nvPr/>
            </p:nvSpPr>
            <p:spPr bwMode="auto">
              <a:xfrm>
                <a:off x="3307" y="3212"/>
                <a:ext cx="65" cy="81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7" name="Freeform 211"/>
              <p:cNvSpPr>
                <a:spLocks/>
              </p:cNvSpPr>
              <p:nvPr/>
            </p:nvSpPr>
            <p:spPr bwMode="auto">
              <a:xfrm>
                <a:off x="3415" y="3212"/>
                <a:ext cx="158" cy="243"/>
              </a:xfrm>
              <a:custGeom>
                <a:avLst/>
                <a:gdLst>
                  <a:gd name="T0" fmla="*/ 158 w 158"/>
                  <a:gd name="T1" fmla="*/ 243 h 243"/>
                  <a:gd name="T2" fmla="*/ 56 w 158"/>
                  <a:gd name="T3" fmla="*/ 243 h 243"/>
                  <a:gd name="T4" fmla="*/ 0 w 158"/>
                  <a:gd name="T5" fmla="*/ 0 h 243"/>
                  <a:gd name="T6" fmla="*/ 102 w 158"/>
                  <a:gd name="T7" fmla="*/ 0 h 243"/>
                  <a:gd name="T8" fmla="*/ 158 w 158"/>
                  <a:gd name="T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243">
                    <a:moveTo>
                      <a:pt x="158" y="243"/>
                    </a:moveTo>
                    <a:lnTo>
                      <a:pt x="56" y="243"/>
                    </a:lnTo>
                    <a:lnTo>
                      <a:pt x="0" y="0"/>
                    </a:lnTo>
                    <a:lnTo>
                      <a:pt x="102" y="0"/>
                    </a:lnTo>
                    <a:lnTo>
                      <a:pt x="158" y="243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8" name="Freeform 212"/>
              <p:cNvSpPr>
                <a:spLocks/>
              </p:cNvSpPr>
              <p:nvPr/>
            </p:nvSpPr>
            <p:spPr bwMode="auto">
              <a:xfrm>
                <a:off x="3415" y="3212"/>
                <a:ext cx="93" cy="243"/>
              </a:xfrm>
              <a:custGeom>
                <a:avLst/>
                <a:gdLst>
                  <a:gd name="T0" fmla="*/ 93 w 93"/>
                  <a:gd name="T1" fmla="*/ 243 h 243"/>
                  <a:gd name="T2" fmla="*/ 56 w 93"/>
                  <a:gd name="T3" fmla="*/ 243 h 243"/>
                  <a:gd name="T4" fmla="*/ 0 w 93"/>
                  <a:gd name="T5" fmla="*/ 0 h 243"/>
                  <a:gd name="T6" fmla="*/ 36 w 93"/>
                  <a:gd name="T7" fmla="*/ 0 h 243"/>
                  <a:gd name="T8" fmla="*/ 93 w 93"/>
                  <a:gd name="T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243">
                    <a:moveTo>
                      <a:pt x="93" y="243"/>
                    </a:moveTo>
                    <a:lnTo>
                      <a:pt x="56" y="243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93" y="243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9" name="Freeform 213"/>
              <p:cNvSpPr>
                <a:spLocks/>
              </p:cNvSpPr>
              <p:nvPr/>
            </p:nvSpPr>
            <p:spPr bwMode="auto">
              <a:xfrm>
                <a:off x="3578" y="2863"/>
                <a:ext cx="122" cy="144"/>
              </a:xfrm>
              <a:custGeom>
                <a:avLst/>
                <a:gdLst>
                  <a:gd name="T0" fmla="*/ 40 w 122"/>
                  <a:gd name="T1" fmla="*/ 144 h 144"/>
                  <a:gd name="T2" fmla="*/ 122 w 122"/>
                  <a:gd name="T3" fmla="*/ 144 h 144"/>
                  <a:gd name="T4" fmla="*/ 82 w 122"/>
                  <a:gd name="T5" fmla="*/ 0 h 144"/>
                  <a:gd name="T6" fmla="*/ 0 w 122"/>
                  <a:gd name="T7" fmla="*/ 0 h 144"/>
                  <a:gd name="T8" fmla="*/ 40 w 122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44">
                    <a:moveTo>
                      <a:pt x="40" y="144"/>
                    </a:moveTo>
                    <a:lnTo>
                      <a:pt x="122" y="144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40" y="144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0" name="Freeform 214"/>
              <p:cNvSpPr>
                <a:spLocks/>
              </p:cNvSpPr>
              <p:nvPr/>
            </p:nvSpPr>
            <p:spPr bwMode="auto">
              <a:xfrm>
                <a:off x="3570" y="2740"/>
                <a:ext cx="133" cy="127"/>
              </a:xfrm>
              <a:custGeom>
                <a:avLst/>
                <a:gdLst>
                  <a:gd name="T0" fmla="*/ 90 w 90"/>
                  <a:gd name="T1" fmla="*/ 61 h 86"/>
                  <a:gd name="T2" fmla="*/ 66 w 90"/>
                  <a:gd name="T3" fmla="*/ 86 h 86"/>
                  <a:gd name="T4" fmla="*/ 24 w 90"/>
                  <a:gd name="T5" fmla="*/ 86 h 86"/>
                  <a:gd name="T6" fmla="*/ 0 w 90"/>
                  <a:gd name="T7" fmla="*/ 61 h 86"/>
                  <a:gd name="T8" fmla="*/ 0 w 90"/>
                  <a:gd name="T9" fmla="*/ 24 h 86"/>
                  <a:gd name="T10" fmla="*/ 24 w 90"/>
                  <a:gd name="T11" fmla="*/ 0 h 86"/>
                  <a:gd name="T12" fmla="*/ 66 w 90"/>
                  <a:gd name="T13" fmla="*/ 0 h 86"/>
                  <a:gd name="T14" fmla="*/ 90 w 90"/>
                  <a:gd name="T15" fmla="*/ 24 h 86"/>
                  <a:gd name="T16" fmla="*/ 90 w 90"/>
                  <a:gd name="T17" fmla="*/ 6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86">
                    <a:moveTo>
                      <a:pt x="90" y="61"/>
                    </a:moveTo>
                    <a:cubicBezTo>
                      <a:pt x="90" y="75"/>
                      <a:pt x="79" y="86"/>
                      <a:pt x="66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11" y="86"/>
                      <a:pt x="0" y="75"/>
                      <a:pt x="0" y="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9" y="0"/>
                      <a:pt x="90" y="11"/>
                      <a:pt x="90" y="24"/>
                    </a:cubicBezTo>
                    <a:lnTo>
                      <a:pt x="90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1" name="Freeform 215"/>
              <p:cNvSpPr>
                <a:spLocks/>
              </p:cNvSpPr>
              <p:nvPr/>
            </p:nvSpPr>
            <p:spPr bwMode="auto">
              <a:xfrm>
                <a:off x="2882" y="2309"/>
                <a:ext cx="490" cy="576"/>
              </a:xfrm>
              <a:custGeom>
                <a:avLst/>
                <a:gdLst>
                  <a:gd name="T0" fmla="*/ 0 w 490"/>
                  <a:gd name="T1" fmla="*/ 0 h 576"/>
                  <a:gd name="T2" fmla="*/ 93 w 490"/>
                  <a:gd name="T3" fmla="*/ 0 h 576"/>
                  <a:gd name="T4" fmla="*/ 490 w 490"/>
                  <a:gd name="T5" fmla="*/ 436 h 576"/>
                  <a:gd name="T6" fmla="*/ 344 w 490"/>
                  <a:gd name="T7" fmla="*/ 576 h 576"/>
                  <a:gd name="T8" fmla="*/ 0 w 490"/>
                  <a:gd name="T9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0" h="576">
                    <a:moveTo>
                      <a:pt x="0" y="0"/>
                    </a:moveTo>
                    <a:lnTo>
                      <a:pt x="93" y="0"/>
                    </a:lnTo>
                    <a:lnTo>
                      <a:pt x="490" y="436"/>
                    </a:lnTo>
                    <a:lnTo>
                      <a:pt x="344" y="5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2" name="Freeform 216"/>
              <p:cNvSpPr>
                <a:spLocks/>
              </p:cNvSpPr>
              <p:nvPr/>
            </p:nvSpPr>
            <p:spPr bwMode="auto">
              <a:xfrm>
                <a:off x="3392" y="2309"/>
                <a:ext cx="488" cy="576"/>
              </a:xfrm>
              <a:custGeom>
                <a:avLst/>
                <a:gdLst>
                  <a:gd name="T0" fmla="*/ 488 w 488"/>
                  <a:gd name="T1" fmla="*/ 0 h 576"/>
                  <a:gd name="T2" fmla="*/ 397 w 488"/>
                  <a:gd name="T3" fmla="*/ 0 h 576"/>
                  <a:gd name="T4" fmla="*/ 0 w 488"/>
                  <a:gd name="T5" fmla="*/ 436 h 576"/>
                  <a:gd name="T6" fmla="*/ 146 w 488"/>
                  <a:gd name="T7" fmla="*/ 576 h 576"/>
                  <a:gd name="T8" fmla="*/ 488 w 488"/>
                  <a:gd name="T9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576">
                    <a:moveTo>
                      <a:pt x="488" y="0"/>
                    </a:moveTo>
                    <a:lnTo>
                      <a:pt x="397" y="0"/>
                    </a:lnTo>
                    <a:lnTo>
                      <a:pt x="0" y="436"/>
                    </a:lnTo>
                    <a:lnTo>
                      <a:pt x="146" y="576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3" name="Freeform 217"/>
              <p:cNvSpPr>
                <a:spLocks/>
              </p:cNvSpPr>
              <p:nvPr/>
            </p:nvSpPr>
            <p:spPr bwMode="auto">
              <a:xfrm>
                <a:off x="3273" y="2514"/>
                <a:ext cx="234" cy="205"/>
              </a:xfrm>
              <a:custGeom>
                <a:avLst/>
                <a:gdLst>
                  <a:gd name="T0" fmla="*/ 234 w 234"/>
                  <a:gd name="T1" fmla="*/ 205 h 205"/>
                  <a:gd name="T2" fmla="*/ 0 w 234"/>
                  <a:gd name="T3" fmla="*/ 205 h 205"/>
                  <a:gd name="T4" fmla="*/ 58 w 234"/>
                  <a:gd name="T5" fmla="*/ 0 h 205"/>
                  <a:gd name="T6" fmla="*/ 195 w 234"/>
                  <a:gd name="T7" fmla="*/ 0 h 205"/>
                  <a:gd name="T8" fmla="*/ 234 w 234"/>
                  <a:gd name="T9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05">
                    <a:moveTo>
                      <a:pt x="234" y="205"/>
                    </a:moveTo>
                    <a:lnTo>
                      <a:pt x="0" y="205"/>
                    </a:lnTo>
                    <a:lnTo>
                      <a:pt x="58" y="0"/>
                    </a:lnTo>
                    <a:lnTo>
                      <a:pt x="195" y="0"/>
                    </a:lnTo>
                    <a:lnTo>
                      <a:pt x="234" y="20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4" name="Freeform 218"/>
              <p:cNvSpPr>
                <a:spLocks/>
              </p:cNvSpPr>
              <p:nvPr/>
            </p:nvSpPr>
            <p:spPr bwMode="auto">
              <a:xfrm>
                <a:off x="3273" y="2514"/>
                <a:ext cx="99" cy="205"/>
              </a:xfrm>
              <a:custGeom>
                <a:avLst/>
                <a:gdLst>
                  <a:gd name="T0" fmla="*/ 99 w 99"/>
                  <a:gd name="T1" fmla="*/ 205 h 205"/>
                  <a:gd name="T2" fmla="*/ 0 w 99"/>
                  <a:gd name="T3" fmla="*/ 205 h 205"/>
                  <a:gd name="T4" fmla="*/ 58 w 99"/>
                  <a:gd name="T5" fmla="*/ 0 h 205"/>
                  <a:gd name="T6" fmla="*/ 99 w 99"/>
                  <a:gd name="T7" fmla="*/ 0 h 205"/>
                  <a:gd name="T8" fmla="*/ 99 w 99"/>
                  <a:gd name="T9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205">
                    <a:moveTo>
                      <a:pt x="99" y="205"/>
                    </a:moveTo>
                    <a:lnTo>
                      <a:pt x="0" y="205"/>
                    </a:lnTo>
                    <a:lnTo>
                      <a:pt x="58" y="0"/>
                    </a:lnTo>
                    <a:lnTo>
                      <a:pt x="99" y="0"/>
                    </a:lnTo>
                    <a:lnTo>
                      <a:pt x="99" y="205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5" name="Freeform 219"/>
              <p:cNvSpPr>
                <a:spLocks/>
              </p:cNvSpPr>
              <p:nvPr/>
            </p:nvSpPr>
            <p:spPr bwMode="auto">
              <a:xfrm>
                <a:off x="3189" y="2703"/>
                <a:ext cx="495" cy="289"/>
              </a:xfrm>
              <a:custGeom>
                <a:avLst/>
                <a:gdLst>
                  <a:gd name="T0" fmla="*/ 420 w 495"/>
                  <a:gd name="T1" fmla="*/ 289 h 289"/>
                  <a:gd name="T2" fmla="*/ 0 w 495"/>
                  <a:gd name="T3" fmla="*/ 289 h 289"/>
                  <a:gd name="T4" fmla="*/ 40 w 495"/>
                  <a:gd name="T5" fmla="*/ 185 h 289"/>
                  <a:gd name="T6" fmla="*/ 0 w 495"/>
                  <a:gd name="T7" fmla="*/ 0 h 289"/>
                  <a:gd name="T8" fmla="*/ 420 w 495"/>
                  <a:gd name="T9" fmla="*/ 0 h 289"/>
                  <a:gd name="T10" fmla="*/ 495 w 495"/>
                  <a:gd name="T11" fmla="*/ 131 h 289"/>
                  <a:gd name="T12" fmla="*/ 420 w 495"/>
                  <a:gd name="T13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5" h="289">
                    <a:moveTo>
                      <a:pt x="420" y="289"/>
                    </a:moveTo>
                    <a:lnTo>
                      <a:pt x="0" y="289"/>
                    </a:lnTo>
                    <a:lnTo>
                      <a:pt x="40" y="185"/>
                    </a:lnTo>
                    <a:lnTo>
                      <a:pt x="0" y="0"/>
                    </a:lnTo>
                    <a:lnTo>
                      <a:pt x="420" y="0"/>
                    </a:lnTo>
                    <a:lnTo>
                      <a:pt x="495" y="131"/>
                    </a:lnTo>
                    <a:lnTo>
                      <a:pt x="420" y="2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6" name="Freeform 220"/>
              <p:cNvSpPr>
                <a:spLocks/>
              </p:cNvSpPr>
              <p:nvPr/>
            </p:nvSpPr>
            <p:spPr bwMode="auto">
              <a:xfrm>
                <a:off x="3189" y="2703"/>
                <a:ext cx="105" cy="289"/>
              </a:xfrm>
              <a:custGeom>
                <a:avLst/>
                <a:gdLst>
                  <a:gd name="T0" fmla="*/ 0 w 105"/>
                  <a:gd name="T1" fmla="*/ 0 h 289"/>
                  <a:gd name="T2" fmla="*/ 105 w 105"/>
                  <a:gd name="T3" fmla="*/ 131 h 289"/>
                  <a:gd name="T4" fmla="*/ 0 w 105"/>
                  <a:gd name="T5" fmla="*/ 289 h 289"/>
                  <a:gd name="T6" fmla="*/ 0 w 105"/>
                  <a:gd name="T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289">
                    <a:moveTo>
                      <a:pt x="0" y="0"/>
                    </a:moveTo>
                    <a:lnTo>
                      <a:pt x="105" y="131"/>
                    </a:lnTo>
                    <a:lnTo>
                      <a:pt x="0" y="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7" name="Freeform 221"/>
              <p:cNvSpPr>
                <a:spLocks/>
              </p:cNvSpPr>
              <p:nvPr/>
            </p:nvSpPr>
            <p:spPr bwMode="auto">
              <a:xfrm>
                <a:off x="3343" y="2600"/>
                <a:ext cx="145" cy="18"/>
              </a:xfrm>
              <a:custGeom>
                <a:avLst/>
                <a:gdLst>
                  <a:gd name="T0" fmla="*/ 145 w 145"/>
                  <a:gd name="T1" fmla="*/ 18 h 18"/>
                  <a:gd name="T2" fmla="*/ 0 w 145"/>
                  <a:gd name="T3" fmla="*/ 18 h 18"/>
                  <a:gd name="T4" fmla="*/ 0 w 145"/>
                  <a:gd name="T5" fmla="*/ 0 h 18"/>
                  <a:gd name="T6" fmla="*/ 142 w 145"/>
                  <a:gd name="T7" fmla="*/ 0 h 18"/>
                  <a:gd name="T8" fmla="*/ 145 w 145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8">
                    <a:moveTo>
                      <a:pt x="145" y="18"/>
                    </a:moveTo>
                    <a:lnTo>
                      <a:pt x="0" y="18"/>
                    </a:lnTo>
                    <a:lnTo>
                      <a:pt x="0" y="0"/>
                    </a:lnTo>
                    <a:lnTo>
                      <a:pt x="142" y="0"/>
                    </a:lnTo>
                    <a:lnTo>
                      <a:pt x="145" y="18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8" name="Freeform 222"/>
              <p:cNvSpPr>
                <a:spLocks/>
              </p:cNvSpPr>
              <p:nvPr/>
            </p:nvSpPr>
            <p:spPr bwMode="auto">
              <a:xfrm>
                <a:off x="3343" y="2652"/>
                <a:ext cx="164" cy="51"/>
              </a:xfrm>
              <a:custGeom>
                <a:avLst/>
                <a:gdLst>
                  <a:gd name="T0" fmla="*/ 0 w 164"/>
                  <a:gd name="T1" fmla="*/ 51 h 51"/>
                  <a:gd name="T2" fmla="*/ 0 w 164"/>
                  <a:gd name="T3" fmla="*/ 0 h 51"/>
                  <a:gd name="T4" fmla="*/ 150 w 164"/>
                  <a:gd name="T5" fmla="*/ 0 h 51"/>
                  <a:gd name="T6" fmla="*/ 164 w 164"/>
                  <a:gd name="T7" fmla="*/ 51 h 51"/>
                  <a:gd name="T8" fmla="*/ 0 w 164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4" h="51">
                    <a:moveTo>
                      <a:pt x="0" y="51"/>
                    </a:moveTo>
                    <a:lnTo>
                      <a:pt x="0" y="0"/>
                    </a:lnTo>
                    <a:lnTo>
                      <a:pt x="150" y="0"/>
                    </a:lnTo>
                    <a:lnTo>
                      <a:pt x="164" y="51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6DC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9" name="Line 223"/>
              <p:cNvSpPr>
                <a:spLocks noChangeShapeType="1"/>
              </p:cNvSpPr>
              <p:nvPr/>
            </p:nvSpPr>
            <p:spPr bwMode="auto">
              <a:xfrm>
                <a:off x="3390" y="2677"/>
                <a:ext cx="84" cy="0"/>
              </a:xfrm>
              <a:prstGeom prst="line">
                <a:avLst/>
              </a:prstGeom>
              <a:noFill/>
              <a:ln w="11113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0" name="Freeform 224"/>
              <p:cNvSpPr>
                <a:spLocks/>
              </p:cNvSpPr>
              <p:nvPr/>
            </p:nvSpPr>
            <p:spPr bwMode="auto">
              <a:xfrm>
                <a:off x="3033" y="2863"/>
                <a:ext cx="147" cy="144"/>
              </a:xfrm>
              <a:custGeom>
                <a:avLst/>
                <a:gdLst>
                  <a:gd name="T0" fmla="*/ 82 w 147"/>
                  <a:gd name="T1" fmla="*/ 144 h 144"/>
                  <a:gd name="T2" fmla="*/ 0 w 147"/>
                  <a:gd name="T3" fmla="*/ 144 h 144"/>
                  <a:gd name="T4" fmla="*/ 65 w 147"/>
                  <a:gd name="T5" fmla="*/ 0 h 144"/>
                  <a:gd name="T6" fmla="*/ 147 w 147"/>
                  <a:gd name="T7" fmla="*/ 0 h 144"/>
                  <a:gd name="T8" fmla="*/ 82 w 147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44">
                    <a:moveTo>
                      <a:pt x="82" y="144"/>
                    </a:moveTo>
                    <a:lnTo>
                      <a:pt x="0" y="144"/>
                    </a:lnTo>
                    <a:lnTo>
                      <a:pt x="65" y="0"/>
                    </a:lnTo>
                    <a:lnTo>
                      <a:pt x="147" y="0"/>
                    </a:lnTo>
                    <a:lnTo>
                      <a:pt x="82" y="144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1" name="Freeform 225"/>
              <p:cNvSpPr>
                <a:spLocks/>
              </p:cNvSpPr>
              <p:nvPr/>
            </p:nvSpPr>
            <p:spPr bwMode="auto">
              <a:xfrm>
                <a:off x="3009" y="2863"/>
                <a:ext cx="89" cy="144"/>
              </a:xfrm>
              <a:custGeom>
                <a:avLst/>
                <a:gdLst>
                  <a:gd name="T0" fmla="*/ 0 w 89"/>
                  <a:gd name="T1" fmla="*/ 144 h 144"/>
                  <a:gd name="T2" fmla="*/ 24 w 89"/>
                  <a:gd name="T3" fmla="*/ 144 h 144"/>
                  <a:gd name="T4" fmla="*/ 89 w 89"/>
                  <a:gd name="T5" fmla="*/ 0 h 144"/>
                  <a:gd name="T6" fmla="*/ 64 w 89"/>
                  <a:gd name="T7" fmla="*/ 0 h 144"/>
                  <a:gd name="T8" fmla="*/ 0 w 8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144">
                    <a:moveTo>
                      <a:pt x="0" y="144"/>
                    </a:moveTo>
                    <a:lnTo>
                      <a:pt x="24" y="144"/>
                    </a:lnTo>
                    <a:lnTo>
                      <a:pt x="89" y="0"/>
                    </a:lnTo>
                    <a:lnTo>
                      <a:pt x="64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2" name="Rectangle 226"/>
              <p:cNvSpPr>
                <a:spLocks noChangeArrowheads="1"/>
              </p:cNvSpPr>
              <p:nvPr/>
            </p:nvSpPr>
            <p:spPr bwMode="auto">
              <a:xfrm>
                <a:off x="3253" y="2992"/>
                <a:ext cx="254" cy="186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3" name="Rectangle 227"/>
              <p:cNvSpPr>
                <a:spLocks noChangeArrowheads="1"/>
              </p:cNvSpPr>
              <p:nvPr/>
            </p:nvSpPr>
            <p:spPr bwMode="auto">
              <a:xfrm>
                <a:off x="3253" y="2992"/>
                <a:ext cx="41" cy="186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4" name="Freeform 228"/>
              <p:cNvSpPr>
                <a:spLocks/>
              </p:cNvSpPr>
              <p:nvPr/>
            </p:nvSpPr>
            <p:spPr bwMode="auto">
              <a:xfrm>
                <a:off x="3253" y="2992"/>
                <a:ext cx="254" cy="45"/>
              </a:xfrm>
              <a:custGeom>
                <a:avLst/>
                <a:gdLst>
                  <a:gd name="T0" fmla="*/ 254 w 254"/>
                  <a:gd name="T1" fmla="*/ 0 h 45"/>
                  <a:gd name="T2" fmla="*/ 0 w 254"/>
                  <a:gd name="T3" fmla="*/ 45 h 45"/>
                  <a:gd name="T4" fmla="*/ 0 w 254"/>
                  <a:gd name="T5" fmla="*/ 0 h 45"/>
                  <a:gd name="T6" fmla="*/ 254 w 254"/>
                  <a:gd name="T7" fmla="*/ 0 h 45"/>
                  <a:gd name="T8" fmla="*/ 254 w 254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45">
                    <a:moveTo>
                      <a:pt x="254" y="0"/>
                    </a:moveTo>
                    <a:lnTo>
                      <a:pt x="0" y="45"/>
                    </a:lnTo>
                    <a:lnTo>
                      <a:pt x="0" y="0"/>
                    </a:lnTo>
                    <a:lnTo>
                      <a:pt x="254" y="0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5" name="Rectangle 229"/>
              <p:cNvSpPr>
                <a:spLocks noChangeArrowheads="1"/>
              </p:cNvSpPr>
              <p:nvPr/>
            </p:nvSpPr>
            <p:spPr bwMode="auto">
              <a:xfrm>
                <a:off x="3225" y="3093"/>
                <a:ext cx="305" cy="11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6" name="Freeform 230"/>
              <p:cNvSpPr>
                <a:spLocks/>
              </p:cNvSpPr>
              <p:nvPr/>
            </p:nvSpPr>
            <p:spPr bwMode="auto">
              <a:xfrm>
                <a:off x="3343" y="3191"/>
                <a:ext cx="159" cy="102"/>
              </a:xfrm>
              <a:custGeom>
                <a:avLst/>
                <a:gdLst>
                  <a:gd name="T0" fmla="*/ 131 w 159"/>
                  <a:gd name="T1" fmla="*/ 102 h 102"/>
                  <a:gd name="T2" fmla="*/ 29 w 159"/>
                  <a:gd name="T3" fmla="*/ 102 h 102"/>
                  <a:gd name="T4" fmla="*/ 0 w 159"/>
                  <a:gd name="T5" fmla="*/ 0 h 102"/>
                  <a:gd name="T6" fmla="*/ 159 w 159"/>
                  <a:gd name="T7" fmla="*/ 0 h 102"/>
                  <a:gd name="T8" fmla="*/ 131 w 159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102">
                    <a:moveTo>
                      <a:pt x="131" y="102"/>
                    </a:moveTo>
                    <a:lnTo>
                      <a:pt x="29" y="102"/>
                    </a:lnTo>
                    <a:lnTo>
                      <a:pt x="0" y="0"/>
                    </a:lnTo>
                    <a:lnTo>
                      <a:pt x="159" y="0"/>
                    </a:lnTo>
                    <a:lnTo>
                      <a:pt x="131" y="1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7" name="Freeform 231"/>
              <p:cNvSpPr>
                <a:spLocks/>
              </p:cNvSpPr>
              <p:nvPr/>
            </p:nvSpPr>
            <p:spPr bwMode="auto">
              <a:xfrm>
                <a:off x="3185" y="3212"/>
                <a:ext cx="158" cy="243"/>
              </a:xfrm>
              <a:custGeom>
                <a:avLst/>
                <a:gdLst>
                  <a:gd name="T0" fmla="*/ 102 w 158"/>
                  <a:gd name="T1" fmla="*/ 243 h 243"/>
                  <a:gd name="T2" fmla="*/ 0 w 158"/>
                  <a:gd name="T3" fmla="*/ 243 h 243"/>
                  <a:gd name="T4" fmla="*/ 57 w 158"/>
                  <a:gd name="T5" fmla="*/ 0 h 243"/>
                  <a:gd name="T6" fmla="*/ 158 w 158"/>
                  <a:gd name="T7" fmla="*/ 0 h 243"/>
                  <a:gd name="T8" fmla="*/ 102 w 158"/>
                  <a:gd name="T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243">
                    <a:moveTo>
                      <a:pt x="102" y="243"/>
                    </a:moveTo>
                    <a:lnTo>
                      <a:pt x="0" y="243"/>
                    </a:lnTo>
                    <a:lnTo>
                      <a:pt x="57" y="0"/>
                    </a:lnTo>
                    <a:lnTo>
                      <a:pt x="158" y="0"/>
                    </a:lnTo>
                    <a:lnTo>
                      <a:pt x="102" y="243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8" name="Freeform 232"/>
              <p:cNvSpPr>
                <a:spLocks/>
              </p:cNvSpPr>
              <p:nvPr/>
            </p:nvSpPr>
            <p:spPr bwMode="auto">
              <a:xfrm>
                <a:off x="3185" y="3212"/>
                <a:ext cx="96" cy="243"/>
              </a:xfrm>
              <a:custGeom>
                <a:avLst/>
                <a:gdLst>
                  <a:gd name="T0" fmla="*/ 38 w 96"/>
                  <a:gd name="T1" fmla="*/ 243 h 243"/>
                  <a:gd name="T2" fmla="*/ 0 w 96"/>
                  <a:gd name="T3" fmla="*/ 243 h 243"/>
                  <a:gd name="T4" fmla="*/ 57 w 96"/>
                  <a:gd name="T5" fmla="*/ 0 h 243"/>
                  <a:gd name="T6" fmla="*/ 96 w 96"/>
                  <a:gd name="T7" fmla="*/ 0 h 243"/>
                  <a:gd name="T8" fmla="*/ 38 w 96"/>
                  <a:gd name="T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243">
                    <a:moveTo>
                      <a:pt x="38" y="243"/>
                    </a:moveTo>
                    <a:lnTo>
                      <a:pt x="0" y="243"/>
                    </a:lnTo>
                    <a:lnTo>
                      <a:pt x="57" y="0"/>
                    </a:lnTo>
                    <a:lnTo>
                      <a:pt x="96" y="0"/>
                    </a:lnTo>
                    <a:lnTo>
                      <a:pt x="38" y="243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9" name="Freeform 233"/>
              <p:cNvSpPr>
                <a:spLocks/>
              </p:cNvSpPr>
              <p:nvPr/>
            </p:nvSpPr>
            <p:spPr bwMode="auto">
              <a:xfrm>
                <a:off x="3099" y="3455"/>
                <a:ext cx="233" cy="347"/>
              </a:xfrm>
              <a:custGeom>
                <a:avLst/>
                <a:gdLst>
                  <a:gd name="T0" fmla="*/ 148 w 233"/>
                  <a:gd name="T1" fmla="*/ 347 h 347"/>
                  <a:gd name="T2" fmla="*/ 0 w 233"/>
                  <a:gd name="T3" fmla="*/ 347 h 347"/>
                  <a:gd name="T4" fmla="*/ 86 w 233"/>
                  <a:gd name="T5" fmla="*/ 0 h 347"/>
                  <a:gd name="T6" fmla="*/ 233 w 233"/>
                  <a:gd name="T7" fmla="*/ 0 h 347"/>
                  <a:gd name="T8" fmla="*/ 148 w 233"/>
                  <a:gd name="T9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347">
                    <a:moveTo>
                      <a:pt x="148" y="347"/>
                    </a:moveTo>
                    <a:lnTo>
                      <a:pt x="0" y="347"/>
                    </a:lnTo>
                    <a:lnTo>
                      <a:pt x="86" y="0"/>
                    </a:lnTo>
                    <a:lnTo>
                      <a:pt x="233" y="0"/>
                    </a:lnTo>
                    <a:lnTo>
                      <a:pt x="148" y="3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0" name="Freeform 234"/>
              <p:cNvSpPr>
                <a:spLocks/>
              </p:cNvSpPr>
              <p:nvPr/>
            </p:nvSpPr>
            <p:spPr bwMode="auto">
              <a:xfrm>
                <a:off x="3049" y="3455"/>
                <a:ext cx="136" cy="347"/>
              </a:xfrm>
              <a:custGeom>
                <a:avLst/>
                <a:gdLst>
                  <a:gd name="T0" fmla="*/ 0 w 136"/>
                  <a:gd name="T1" fmla="*/ 347 h 347"/>
                  <a:gd name="T2" fmla="*/ 50 w 136"/>
                  <a:gd name="T3" fmla="*/ 347 h 347"/>
                  <a:gd name="T4" fmla="*/ 136 w 136"/>
                  <a:gd name="T5" fmla="*/ 0 h 347"/>
                  <a:gd name="T6" fmla="*/ 86 w 136"/>
                  <a:gd name="T7" fmla="*/ 0 h 347"/>
                  <a:gd name="T8" fmla="*/ 0 w 136"/>
                  <a:gd name="T9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" h="347">
                    <a:moveTo>
                      <a:pt x="0" y="347"/>
                    </a:moveTo>
                    <a:lnTo>
                      <a:pt x="50" y="347"/>
                    </a:lnTo>
                    <a:lnTo>
                      <a:pt x="136" y="0"/>
                    </a:lnTo>
                    <a:lnTo>
                      <a:pt x="86" y="0"/>
                    </a:lnTo>
                    <a:lnTo>
                      <a:pt x="0" y="347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1" name="Freeform 235"/>
              <p:cNvSpPr>
                <a:spLocks/>
              </p:cNvSpPr>
              <p:nvPr/>
            </p:nvSpPr>
            <p:spPr bwMode="auto">
              <a:xfrm>
                <a:off x="3491" y="3455"/>
                <a:ext cx="233" cy="347"/>
              </a:xfrm>
              <a:custGeom>
                <a:avLst/>
                <a:gdLst>
                  <a:gd name="T0" fmla="*/ 233 w 233"/>
                  <a:gd name="T1" fmla="*/ 347 h 347"/>
                  <a:gd name="T2" fmla="*/ 85 w 233"/>
                  <a:gd name="T3" fmla="*/ 347 h 347"/>
                  <a:gd name="T4" fmla="*/ 0 w 233"/>
                  <a:gd name="T5" fmla="*/ 0 h 347"/>
                  <a:gd name="T6" fmla="*/ 147 w 233"/>
                  <a:gd name="T7" fmla="*/ 0 h 347"/>
                  <a:gd name="T8" fmla="*/ 233 w 233"/>
                  <a:gd name="T9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347">
                    <a:moveTo>
                      <a:pt x="233" y="347"/>
                    </a:moveTo>
                    <a:lnTo>
                      <a:pt x="85" y="347"/>
                    </a:lnTo>
                    <a:lnTo>
                      <a:pt x="0" y="0"/>
                    </a:lnTo>
                    <a:lnTo>
                      <a:pt x="147" y="0"/>
                    </a:lnTo>
                    <a:lnTo>
                      <a:pt x="233" y="3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2" name="Freeform 236"/>
              <p:cNvSpPr>
                <a:spLocks/>
              </p:cNvSpPr>
              <p:nvPr/>
            </p:nvSpPr>
            <p:spPr bwMode="auto">
              <a:xfrm>
                <a:off x="3189" y="2834"/>
                <a:ext cx="495" cy="158"/>
              </a:xfrm>
              <a:custGeom>
                <a:avLst/>
                <a:gdLst>
                  <a:gd name="T0" fmla="*/ 105 w 495"/>
                  <a:gd name="T1" fmla="*/ 0 h 158"/>
                  <a:gd name="T2" fmla="*/ 495 w 495"/>
                  <a:gd name="T3" fmla="*/ 0 h 158"/>
                  <a:gd name="T4" fmla="*/ 420 w 495"/>
                  <a:gd name="T5" fmla="*/ 158 h 158"/>
                  <a:gd name="T6" fmla="*/ 0 w 495"/>
                  <a:gd name="T7" fmla="*/ 158 h 158"/>
                  <a:gd name="T8" fmla="*/ 105 w 495"/>
                  <a:gd name="T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158">
                    <a:moveTo>
                      <a:pt x="105" y="0"/>
                    </a:moveTo>
                    <a:lnTo>
                      <a:pt x="495" y="0"/>
                    </a:lnTo>
                    <a:lnTo>
                      <a:pt x="420" y="158"/>
                    </a:lnTo>
                    <a:lnTo>
                      <a:pt x="0" y="158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3" name="Freeform 237"/>
              <p:cNvSpPr>
                <a:spLocks/>
              </p:cNvSpPr>
              <p:nvPr/>
            </p:nvSpPr>
            <p:spPr bwMode="auto">
              <a:xfrm>
                <a:off x="3476" y="2985"/>
                <a:ext cx="189" cy="122"/>
              </a:xfrm>
              <a:custGeom>
                <a:avLst/>
                <a:gdLst>
                  <a:gd name="T0" fmla="*/ 0 w 189"/>
                  <a:gd name="T1" fmla="*/ 122 h 122"/>
                  <a:gd name="T2" fmla="*/ 68 w 189"/>
                  <a:gd name="T3" fmla="*/ 0 h 122"/>
                  <a:gd name="T4" fmla="*/ 189 w 189"/>
                  <a:gd name="T5" fmla="*/ 0 h 122"/>
                  <a:gd name="T6" fmla="*/ 189 w 189"/>
                  <a:gd name="T7" fmla="*/ 122 h 122"/>
                  <a:gd name="T8" fmla="*/ 0 w 189"/>
                  <a:gd name="T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122">
                    <a:moveTo>
                      <a:pt x="0" y="122"/>
                    </a:moveTo>
                    <a:lnTo>
                      <a:pt x="68" y="0"/>
                    </a:lnTo>
                    <a:lnTo>
                      <a:pt x="189" y="0"/>
                    </a:lnTo>
                    <a:lnTo>
                      <a:pt x="189" y="122"/>
                    </a:lnTo>
                    <a:lnTo>
                      <a:pt x="0" y="12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5" name="Freeform 239"/>
              <p:cNvSpPr>
                <a:spLocks/>
              </p:cNvSpPr>
              <p:nvPr/>
            </p:nvSpPr>
            <p:spPr bwMode="auto">
              <a:xfrm>
                <a:off x="3530" y="2985"/>
                <a:ext cx="189" cy="122"/>
              </a:xfrm>
              <a:custGeom>
                <a:avLst/>
                <a:gdLst>
                  <a:gd name="T0" fmla="*/ 0 w 189"/>
                  <a:gd name="T1" fmla="*/ 122 h 122"/>
                  <a:gd name="T2" fmla="*/ 68 w 189"/>
                  <a:gd name="T3" fmla="*/ 0 h 122"/>
                  <a:gd name="T4" fmla="*/ 189 w 189"/>
                  <a:gd name="T5" fmla="*/ 0 h 122"/>
                  <a:gd name="T6" fmla="*/ 189 w 189"/>
                  <a:gd name="T7" fmla="*/ 122 h 122"/>
                  <a:gd name="T8" fmla="*/ 0 w 189"/>
                  <a:gd name="T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122">
                    <a:moveTo>
                      <a:pt x="0" y="122"/>
                    </a:moveTo>
                    <a:lnTo>
                      <a:pt x="68" y="0"/>
                    </a:lnTo>
                    <a:lnTo>
                      <a:pt x="189" y="0"/>
                    </a:lnTo>
                    <a:lnTo>
                      <a:pt x="189" y="122"/>
                    </a:lnTo>
                    <a:lnTo>
                      <a:pt x="0" y="1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6" name="Freeform 240"/>
              <p:cNvSpPr>
                <a:spLocks/>
              </p:cNvSpPr>
              <p:nvPr/>
            </p:nvSpPr>
            <p:spPr bwMode="auto">
              <a:xfrm>
                <a:off x="3476" y="3107"/>
                <a:ext cx="243" cy="28"/>
              </a:xfrm>
              <a:custGeom>
                <a:avLst/>
                <a:gdLst>
                  <a:gd name="T0" fmla="*/ 0 w 243"/>
                  <a:gd name="T1" fmla="*/ 28 h 28"/>
                  <a:gd name="T2" fmla="*/ 0 w 243"/>
                  <a:gd name="T3" fmla="*/ 0 h 28"/>
                  <a:gd name="T4" fmla="*/ 243 w 243"/>
                  <a:gd name="T5" fmla="*/ 0 h 28"/>
                  <a:gd name="T6" fmla="*/ 218 w 243"/>
                  <a:gd name="T7" fmla="*/ 28 h 28"/>
                  <a:gd name="T8" fmla="*/ 0 w 243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28">
                    <a:moveTo>
                      <a:pt x="0" y="28"/>
                    </a:moveTo>
                    <a:lnTo>
                      <a:pt x="0" y="0"/>
                    </a:lnTo>
                    <a:lnTo>
                      <a:pt x="243" y="0"/>
                    </a:lnTo>
                    <a:lnTo>
                      <a:pt x="218" y="28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8" name="Freeform 242"/>
              <p:cNvSpPr>
                <a:spLocks/>
              </p:cNvSpPr>
              <p:nvPr/>
            </p:nvSpPr>
            <p:spPr bwMode="auto">
              <a:xfrm>
                <a:off x="3000" y="2989"/>
                <a:ext cx="350" cy="121"/>
              </a:xfrm>
              <a:custGeom>
                <a:avLst/>
                <a:gdLst>
                  <a:gd name="T0" fmla="*/ 350 w 350"/>
                  <a:gd name="T1" fmla="*/ 121 h 121"/>
                  <a:gd name="T2" fmla="*/ 279 w 350"/>
                  <a:gd name="T3" fmla="*/ 0 h 121"/>
                  <a:gd name="T4" fmla="*/ 0 w 350"/>
                  <a:gd name="T5" fmla="*/ 0 h 121"/>
                  <a:gd name="T6" fmla="*/ 0 w 350"/>
                  <a:gd name="T7" fmla="*/ 121 h 121"/>
                  <a:gd name="T8" fmla="*/ 350 w 350"/>
                  <a:gd name="T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0" h="121">
                    <a:moveTo>
                      <a:pt x="350" y="121"/>
                    </a:moveTo>
                    <a:lnTo>
                      <a:pt x="279" y="0"/>
                    </a:lnTo>
                    <a:lnTo>
                      <a:pt x="0" y="0"/>
                    </a:lnTo>
                    <a:lnTo>
                      <a:pt x="0" y="121"/>
                    </a:lnTo>
                    <a:lnTo>
                      <a:pt x="350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9" name="Freeform 243"/>
              <p:cNvSpPr>
                <a:spLocks/>
              </p:cNvSpPr>
              <p:nvPr/>
            </p:nvSpPr>
            <p:spPr bwMode="auto">
              <a:xfrm>
                <a:off x="3000" y="3110"/>
                <a:ext cx="350" cy="25"/>
              </a:xfrm>
              <a:custGeom>
                <a:avLst/>
                <a:gdLst>
                  <a:gd name="T0" fmla="*/ 350 w 350"/>
                  <a:gd name="T1" fmla="*/ 25 h 25"/>
                  <a:gd name="T2" fmla="*/ 350 w 350"/>
                  <a:gd name="T3" fmla="*/ 0 h 25"/>
                  <a:gd name="T4" fmla="*/ 0 w 350"/>
                  <a:gd name="T5" fmla="*/ 0 h 25"/>
                  <a:gd name="T6" fmla="*/ 24 w 350"/>
                  <a:gd name="T7" fmla="*/ 25 h 25"/>
                  <a:gd name="T8" fmla="*/ 350 w 350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0" h="25">
                    <a:moveTo>
                      <a:pt x="350" y="25"/>
                    </a:moveTo>
                    <a:lnTo>
                      <a:pt x="350" y="0"/>
                    </a:lnTo>
                    <a:lnTo>
                      <a:pt x="0" y="0"/>
                    </a:lnTo>
                    <a:lnTo>
                      <a:pt x="24" y="25"/>
                    </a:lnTo>
                    <a:lnTo>
                      <a:pt x="350" y="25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0" name="Freeform 244"/>
              <p:cNvSpPr>
                <a:spLocks/>
              </p:cNvSpPr>
              <p:nvPr/>
            </p:nvSpPr>
            <p:spPr bwMode="auto">
              <a:xfrm>
                <a:off x="3037" y="2740"/>
                <a:ext cx="132" cy="127"/>
              </a:xfrm>
              <a:custGeom>
                <a:avLst/>
                <a:gdLst>
                  <a:gd name="T0" fmla="*/ 89 w 89"/>
                  <a:gd name="T1" fmla="*/ 61 h 86"/>
                  <a:gd name="T2" fmla="*/ 65 w 89"/>
                  <a:gd name="T3" fmla="*/ 86 h 86"/>
                  <a:gd name="T4" fmla="*/ 24 w 89"/>
                  <a:gd name="T5" fmla="*/ 86 h 86"/>
                  <a:gd name="T6" fmla="*/ 0 w 89"/>
                  <a:gd name="T7" fmla="*/ 61 h 86"/>
                  <a:gd name="T8" fmla="*/ 0 w 89"/>
                  <a:gd name="T9" fmla="*/ 24 h 86"/>
                  <a:gd name="T10" fmla="*/ 24 w 89"/>
                  <a:gd name="T11" fmla="*/ 0 h 86"/>
                  <a:gd name="T12" fmla="*/ 65 w 89"/>
                  <a:gd name="T13" fmla="*/ 0 h 86"/>
                  <a:gd name="T14" fmla="*/ 89 w 89"/>
                  <a:gd name="T15" fmla="*/ 24 h 86"/>
                  <a:gd name="T16" fmla="*/ 89 w 89"/>
                  <a:gd name="T17" fmla="*/ 6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86">
                    <a:moveTo>
                      <a:pt x="89" y="61"/>
                    </a:moveTo>
                    <a:cubicBezTo>
                      <a:pt x="89" y="75"/>
                      <a:pt x="79" y="86"/>
                      <a:pt x="65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10" y="86"/>
                      <a:pt x="0" y="75"/>
                      <a:pt x="0" y="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0" y="0"/>
                      <a:pt x="24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79" y="0"/>
                      <a:pt x="89" y="11"/>
                      <a:pt x="89" y="24"/>
                    </a:cubicBezTo>
                    <a:lnTo>
                      <a:pt x="89" y="61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1" name="Freeform 245"/>
              <p:cNvSpPr>
                <a:spLocks/>
              </p:cNvSpPr>
              <p:nvPr/>
            </p:nvSpPr>
            <p:spPr bwMode="auto">
              <a:xfrm>
                <a:off x="3095" y="2740"/>
                <a:ext cx="133" cy="127"/>
              </a:xfrm>
              <a:custGeom>
                <a:avLst/>
                <a:gdLst>
                  <a:gd name="T0" fmla="*/ 90 w 90"/>
                  <a:gd name="T1" fmla="*/ 61 h 86"/>
                  <a:gd name="T2" fmla="*/ 66 w 90"/>
                  <a:gd name="T3" fmla="*/ 86 h 86"/>
                  <a:gd name="T4" fmla="*/ 24 w 90"/>
                  <a:gd name="T5" fmla="*/ 86 h 86"/>
                  <a:gd name="T6" fmla="*/ 0 w 90"/>
                  <a:gd name="T7" fmla="*/ 61 h 86"/>
                  <a:gd name="T8" fmla="*/ 0 w 90"/>
                  <a:gd name="T9" fmla="*/ 24 h 86"/>
                  <a:gd name="T10" fmla="*/ 24 w 90"/>
                  <a:gd name="T11" fmla="*/ 0 h 86"/>
                  <a:gd name="T12" fmla="*/ 66 w 90"/>
                  <a:gd name="T13" fmla="*/ 0 h 86"/>
                  <a:gd name="T14" fmla="*/ 90 w 90"/>
                  <a:gd name="T15" fmla="*/ 24 h 86"/>
                  <a:gd name="T16" fmla="*/ 90 w 90"/>
                  <a:gd name="T17" fmla="*/ 6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86">
                    <a:moveTo>
                      <a:pt x="90" y="61"/>
                    </a:moveTo>
                    <a:cubicBezTo>
                      <a:pt x="90" y="75"/>
                      <a:pt x="79" y="86"/>
                      <a:pt x="66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11" y="86"/>
                      <a:pt x="0" y="75"/>
                      <a:pt x="0" y="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9" y="0"/>
                      <a:pt x="90" y="11"/>
                      <a:pt x="90" y="24"/>
                    </a:cubicBezTo>
                    <a:lnTo>
                      <a:pt x="90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2" name="Rectangle 246"/>
              <p:cNvSpPr>
                <a:spLocks noChangeArrowheads="1"/>
              </p:cNvSpPr>
              <p:nvPr/>
            </p:nvSpPr>
            <p:spPr bwMode="auto">
              <a:xfrm>
                <a:off x="3343" y="2600"/>
                <a:ext cx="7" cy="18"/>
              </a:xfrm>
              <a:prstGeom prst="rect">
                <a:avLst/>
              </a:pr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3" name="Freeform 247"/>
              <p:cNvSpPr>
                <a:spLocks/>
              </p:cNvSpPr>
              <p:nvPr/>
            </p:nvSpPr>
            <p:spPr bwMode="auto">
              <a:xfrm>
                <a:off x="3332" y="2461"/>
                <a:ext cx="218" cy="120"/>
              </a:xfrm>
              <a:custGeom>
                <a:avLst/>
                <a:gdLst>
                  <a:gd name="T0" fmla="*/ 0 w 218"/>
                  <a:gd name="T1" fmla="*/ 0 h 120"/>
                  <a:gd name="T2" fmla="*/ 107 w 218"/>
                  <a:gd name="T3" fmla="*/ 120 h 120"/>
                  <a:gd name="T4" fmla="*/ 218 w 218"/>
                  <a:gd name="T5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" h="120">
                    <a:moveTo>
                      <a:pt x="0" y="0"/>
                    </a:moveTo>
                    <a:lnTo>
                      <a:pt x="107" y="120"/>
                    </a:lnTo>
                    <a:lnTo>
                      <a:pt x="218" y="0"/>
                    </a:lnTo>
                  </a:path>
                </a:pathLst>
              </a:custGeom>
              <a:noFill/>
              <a:ln w="23813" cap="rnd">
                <a:solidFill>
                  <a:srgbClr val="0072C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4" name="Rectangle 248"/>
              <p:cNvSpPr>
                <a:spLocks noChangeArrowheads="1"/>
              </p:cNvSpPr>
              <p:nvPr/>
            </p:nvSpPr>
            <p:spPr bwMode="auto">
              <a:xfrm>
                <a:off x="3225" y="3135"/>
                <a:ext cx="69" cy="77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5" name="Freeform 249"/>
              <p:cNvSpPr>
                <a:spLocks/>
              </p:cNvSpPr>
              <p:nvPr/>
            </p:nvSpPr>
            <p:spPr bwMode="auto">
              <a:xfrm>
                <a:off x="3607" y="3742"/>
                <a:ext cx="105" cy="60"/>
              </a:xfrm>
              <a:custGeom>
                <a:avLst/>
                <a:gdLst>
                  <a:gd name="T0" fmla="*/ 0 w 105"/>
                  <a:gd name="T1" fmla="*/ 60 h 60"/>
                  <a:gd name="T2" fmla="*/ 0 w 105"/>
                  <a:gd name="T3" fmla="*/ 0 h 60"/>
                  <a:gd name="T4" fmla="*/ 105 w 105"/>
                  <a:gd name="T5" fmla="*/ 60 h 60"/>
                  <a:gd name="T6" fmla="*/ 0 w 105"/>
                  <a:gd name="T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60">
                    <a:moveTo>
                      <a:pt x="0" y="60"/>
                    </a:moveTo>
                    <a:lnTo>
                      <a:pt x="0" y="0"/>
                    </a:lnTo>
                    <a:lnTo>
                      <a:pt x="105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6" name="Freeform 250"/>
              <p:cNvSpPr>
                <a:spLocks/>
              </p:cNvSpPr>
              <p:nvPr/>
            </p:nvSpPr>
            <p:spPr bwMode="auto">
              <a:xfrm>
                <a:off x="3607" y="3739"/>
                <a:ext cx="205" cy="63"/>
              </a:xfrm>
              <a:custGeom>
                <a:avLst/>
                <a:gdLst>
                  <a:gd name="T0" fmla="*/ 101 w 205"/>
                  <a:gd name="T1" fmla="*/ 0 h 63"/>
                  <a:gd name="T2" fmla="*/ 205 w 205"/>
                  <a:gd name="T3" fmla="*/ 63 h 63"/>
                  <a:gd name="T4" fmla="*/ 105 w 205"/>
                  <a:gd name="T5" fmla="*/ 63 h 63"/>
                  <a:gd name="T6" fmla="*/ 0 w 205"/>
                  <a:gd name="T7" fmla="*/ 3 h 63"/>
                  <a:gd name="T8" fmla="*/ 101 w 205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63">
                    <a:moveTo>
                      <a:pt x="101" y="0"/>
                    </a:moveTo>
                    <a:lnTo>
                      <a:pt x="205" y="63"/>
                    </a:lnTo>
                    <a:lnTo>
                      <a:pt x="105" y="63"/>
                    </a:lnTo>
                    <a:lnTo>
                      <a:pt x="0" y="3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7" name="Freeform 251"/>
              <p:cNvSpPr>
                <a:spLocks/>
              </p:cNvSpPr>
              <p:nvPr/>
            </p:nvSpPr>
            <p:spPr bwMode="auto">
              <a:xfrm>
                <a:off x="3146" y="3739"/>
                <a:ext cx="206" cy="63"/>
              </a:xfrm>
              <a:custGeom>
                <a:avLst/>
                <a:gdLst>
                  <a:gd name="T0" fmla="*/ 101 w 206"/>
                  <a:gd name="T1" fmla="*/ 0 h 63"/>
                  <a:gd name="T2" fmla="*/ 206 w 206"/>
                  <a:gd name="T3" fmla="*/ 63 h 63"/>
                  <a:gd name="T4" fmla="*/ 101 w 206"/>
                  <a:gd name="T5" fmla="*/ 63 h 63"/>
                  <a:gd name="T6" fmla="*/ 0 w 206"/>
                  <a:gd name="T7" fmla="*/ 3 h 63"/>
                  <a:gd name="T8" fmla="*/ 101 w 206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63">
                    <a:moveTo>
                      <a:pt x="101" y="0"/>
                    </a:moveTo>
                    <a:lnTo>
                      <a:pt x="206" y="63"/>
                    </a:lnTo>
                    <a:lnTo>
                      <a:pt x="101" y="63"/>
                    </a:lnTo>
                    <a:lnTo>
                      <a:pt x="0" y="3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8" name="Freeform 252"/>
              <p:cNvSpPr>
                <a:spLocks/>
              </p:cNvSpPr>
              <p:nvPr/>
            </p:nvSpPr>
            <p:spPr bwMode="auto">
              <a:xfrm>
                <a:off x="3146" y="3742"/>
                <a:ext cx="105" cy="60"/>
              </a:xfrm>
              <a:custGeom>
                <a:avLst/>
                <a:gdLst>
                  <a:gd name="T0" fmla="*/ 0 w 105"/>
                  <a:gd name="T1" fmla="*/ 60 h 60"/>
                  <a:gd name="T2" fmla="*/ 0 w 105"/>
                  <a:gd name="T3" fmla="*/ 0 h 60"/>
                  <a:gd name="T4" fmla="*/ 105 w 105"/>
                  <a:gd name="T5" fmla="*/ 60 h 60"/>
                  <a:gd name="T6" fmla="*/ 0 w 105"/>
                  <a:gd name="T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60">
                    <a:moveTo>
                      <a:pt x="0" y="60"/>
                    </a:moveTo>
                    <a:lnTo>
                      <a:pt x="0" y="0"/>
                    </a:lnTo>
                    <a:lnTo>
                      <a:pt x="105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9" name="Freeform 253"/>
              <p:cNvSpPr>
                <a:spLocks/>
              </p:cNvSpPr>
              <p:nvPr/>
            </p:nvSpPr>
            <p:spPr bwMode="auto">
              <a:xfrm>
                <a:off x="3355" y="2883"/>
                <a:ext cx="177" cy="65"/>
              </a:xfrm>
              <a:custGeom>
                <a:avLst/>
                <a:gdLst>
                  <a:gd name="T0" fmla="*/ 14 w 177"/>
                  <a:gd name="T1" fmla="*/ 12 h 65"/>
                  <a:gd name="T2" fmla="*/ 0 w 177"/>
                  <a:gd name="T3" fmla="*/ 65 h 65"/>
                  <a:gd name="T4" fmla="*/ 177 w 177"/>
                  <a:gd name="T5" fmla="*/ 65 h 65"/>
                  <a:gd name="T6" fmla="*/ 164 w 177"/>
                  <a:gd name="T7" fmla="*/ 12 h 65"/>
                  <a:gd name="T8" fmla="*/ 150 w 177"/>
                  <a:gd name="T9" fmla="*/ 2 h 65"/>
                  <a:gd name="T10" fmla="*/ 127 w 177"/>
                  <a:gd name="T11" fmla="*/ 2 h 65"/>
                  <a:gd name="T12" fmla="*/ 113 w 177"/>
                  <a:gd name="T13" fmla="*/ 3 h 65"/>
                  <a:gd name="T14" fmla="*/ 59 w 177"/>
                  <a:gd name="T15" fmla="*/ 3 h 65"/>
                  <a:gd name="T16" fmla="*/ 48 w 177"/>
                  <a:gd name="T17" fmla="*/ 0 h 65"/>
                  <a:gd name="T18" fmla="*/ 28 w 177"/>
                  <a:gd name="T19" fmla="*/ 3 h 65"/>
                  <a:gd name="T20" fmla="*/ 14 w 177"/>
                  <a:gd name="T21" fmla="*/ 1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65">
                    <a:moveTo>
                      <a:pt x="14" y="12"/>
                    </a:moveTo>
                    <a:lnTo>
                      <a:pt x="0" y="65"/>
                    </a:lnTo>
                    <a:lnTo>
                      <a:pt x="177" y="65"/>
                    </a:lnTo>
                    <a:lnTo>
                      <a:pt x="164" y="12"/>
                    </a:lnTo>
                    <a:lnTo>
                      <a:pt x="150" y="2"/>
                    </a:lnTo>
                    <a:lnTo>
                      <a:pt x="127" y="2"/>
                    </a:lnTo>
                    <a:lnTo>
                      <a:pt x="113" y="3"/>
                    </a:lnTo>
                    <a:lnTo>
                      <a:pt x="59" y="3"/>
                    </a:lnTo>
                    <a:lnTo>
                      <a:pt x="48" y="0"/>
                    </a:lnTo>
                    <a:lnTo>
                      <a:pt x="28" y="3"/>
                    </a:lnTo>
                    <a:lnTo>
                      <a:pt x="14" y="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0" name="Freeform 254"/>
              <p:cNvSpPr>
                <a:spLocks/>
              </p:cNvSpPr>
              <p:nvPr/>
            </p:nvSpPr>
            <p:spPr bwMode="auto">
              <a:xfrm>
                <a:off x="3369" y="2877"/>
                <a:ext cx="150" cy="31"/>
              </a:xfrm>
              <a:custGeom>
                <a:avLst/>
                <a:gdLst>
                  <a:gd name="T0" fmla="*/ 101 w 101"/>
                  <a:gd name="T1" fmla="*/ 11 h 21"/>
                  <a:gd name="T2" fmla="*/ 100 w 101"/>
                  <a:gd name="T3" fmla="*/ 8 h 21"/>
                  <a:gd name="T4" fmla="*/ 96 w 101"/>
                  <a:gd name="T5" fmla="*/ 5 h 21"/>
                  <a:gd name="T6" fmla="*/ 85 w 101"/>
                  <a:gd name="T7" fmla="*/ 0 h 21"/>
                  <a:gd name="T8" fmla="*/ 78 w 101"/>
                  <a:gd name="T9" fmla="*/ 0 h 21"/>
                  <a:gd name="T10" fmla="*/ 74 w 101"/>
                  <a:gd name="T11" fmla="*/ 1 h 21"/>
                  <a:gd name="T12" fmla="*/ 68 w 101"/>
                  <a:gd name="T13" fmla="*/ 3 h 21"/>
                  <a:gd name="T14" fmla="*/ 50 w 101"/>
                  <a:gd name="T15" fmla="*/ 3 h 21"/>
                  <a:gd name="T16" fmla="*/ 33 w 101"/>
                  <a:gd name="T17" fmla="*/ 3 h 21"/>
                  <a:gd name="T18" fmla="*/ 27 w 101"/>
                  <a:gd name="T19" fmla="*/ 1 h 21"/>
                  <a:gd name="T20" fmla="*/ 23 w 101"/>
                  <a:gd name="T21" fmla="*/ 0 h 21"/>
                  <a:gd name="T22" fmla="*/ 16 w 101"/>
                  <a:gd name="T23" fmla="*/ 0 h 21"/>
                  <a:gd name="T24" fmla="*/ 5 w 101"/>
                  <a:gd name="T25" fmla="*/ 5 h 21"/>
                  <a:gd name="T26" fmla="*/ 1 w 101"/>
                  <a:gd name="T27" fmla="*/ 8 h 21"/>
                  <a:gd name="T28" fmla="*/ 0 w 101"/>
                  <a:gd name="T29" fmla="*/ 12 h 21"/>
                  <a:gd name="T30" fmla="*/ 21 w 101"/>
                  <a:gd name="T31" fmla="*/ 5 h 21"/>
                  <a:gd name="T32" fmla="*/ 31 w 101"/>
                  <a:gd name="T33" fmla="*/ 14 h 21"/>
                  <a:gd name="T34" fmla="*/ 40 w 101"/>
                  <a:gd name="T35" fmla="*/ 21 h 21"/>
                  <a:gd name="T36" fmla="*/ 60 w 101"/>
                  <a:gd name="T37" fmla="*/ 21 h 21"/>
                  <a:gd name="T38" fmla="*/ 69 w 101"/>
                  <a:gd name="T39" fmla="*/ 14 h 21"/>
                  <a:gd name="T40" fmla="*/ 79 w 101"/>
                  <a:gd name="T41" fmla="*/ 5 h 21"/>
                  <a:gd name="T42" fmla="*/ 101 w 101"/>
                  <a:gd name="T43" fmla="*/ 12 h 21"/>
                  <a:gd name="T44" fmla="*/ 101 w 101"/>
                  <a:gd name="T45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1" h="21">
                    <a:moveTo>
                      <a:pt x="101" y="11"/>
                    </a:moveTo>
                    <a:cubicBezTo>
                      <a:pt x="101" y="11"/>
                      <a:pt x="100" y="9"/>
                      <a:pt x="100" y="8"/>
                    </a:cubicBezTo>
                    <a:cubicBezTo>
                      <a:pt x="100" y="7"/>
                      <a:pt x="98" y="6"/>
                      <a:pt x="96" y="5"/>
                    </a:cubicBezTo>
                    <a:cubicBezTo>
                      <a:pt x="94" y="4"/>
                      <a:pt x="87" y="1"/>
                      <a:pt x="85" y="0"/>
                    </a:cubicBezTo>
                    <a:cubicBezTo>
                      <a:pt x="82" y="0"/>
                      <a:pt x="79" y="0"/>
                      <a:pt x="78" y="0"/>
                    </a:cubicBezTo>
                    <a:cubicBezTo>
                      <a:pt x="76" y="0"/>
                      <a:pt x="75" y="0"/>
                      <a:pt x="74" y="1"/>
                    </a:cubicBezTo>
                    <a:cubicBezTo>
                      <a:pt x="73" y="1"/>
                      <a:pt x="70" y="3"/>
                      <a:pt x="68" y="3"/>
                    </a:cubicBezTo>
                    <a:cubicBezTo>
                      <a:pt x="66" y="3"/>
                      <a:pt x="50" y="3"/>
                      <a:pt x="50" y="3"/>
                    </a:cubicBezTo>
                    <a:cubicBezTo>
                      <a:pt x="50" y="3"/>
                      <a:pt x="34" y="3"/>
                      <a:pt x="33" y="3"/>
                    </a:cubicBezTo>
                    <a:cubicBezTo>
                      <a:pt x="31" y="3"/>
                      <a:pt x="28" y="1"/>
                      <a:pt x="27" y="1"/>
                    </a:cubicBezTo>
                    <a:cubicBezTo>
                      <a:pt x="26" y="0"/>
                      <a:pt x="24" y="0"/>
                      <a:pt x="23" y="0"/>
                    </a:cubicBezTo>
                    <a:cubicBezTo>
                      <a:pt x="21" y="0"/>
                      <a:pt x="19" y="0"/>
                      <a:pt x="16" y="0"/>
                    </a:cubicBezTo>
                    <a:cubicBezTo>
                      <a:pt x="14" y="1"/>
                      <a:pt x="7" y="4"/>
                      <a:pt x="5" y="5"/>
                    </a:cubicBezTo>
                    <a:cubicBezTo>
                      <a:pt x="2" y="6"/>
                      <a:pt x="1" y="7"/>
                      <a:pt x="1" y="8"/>
                    </a:cubicBezTo>
                    <a:cubicBezTo>
                      <a:pt x="1" y="9"/>
                      <a:pt x="0" y="12"/>
                      <a:pt x="0" y="12"/>
                    </a:cubicBezTo>
                    <a:cubicBezTo>
                      <a:pt x="4" y="9"/>
                      <a:pt x="16" y="5"/>
                      <a:pt x="21" y="5"/>
                    </a:cubicBezTo>
                    <a:cubicBezTo>
                      <a:pt x="26" y="5"/>
                      <a:pt x="28" y="10"/>
                      <a:pt x="31" y="14"/>
                    </a:cubicBezTo>
                    <a:cubicBezTo>
                      <a:pt x="36" y="20"/>
                      <a:pt x="37" y="21"/>
                      <a:pt x="40" y="21"/>
                    </a:cubicBezTo>
                    <a:cubicBezTo>
                      <a:pt x="43" y="21"/>
                      <a:pt x="58" y="21"/>
                      <a:pt x="60" y="21"/>
                    </a:cubicBezTo>
                    <a:cubicBezTo>
                      <a:pt x="63" y="21"/>
                      <a:pt x="65" y="20"/>
                      <a:pt x="69" y="14"/>
                    </a:cubicBezTo>
                    <a:cubicBezTo>
                      <a:pt x="73" y="10"/>
                      <a:pt x="75" y="5"/>
                      <a:pt x="79" y="5"/>
                    </a:cubicBezTo>
                    <a:cubicBezTo>
                      <a:pt x="84" y="5"/>
                      <a:pt x="96" y="9"/>
                      <a:pt x="101" y="12"/>
                    </a:cubicBezTo>
                    <a:lnTo>
                      <a:pt x="101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1" name="Freeform 255"/>
              <p:cNvSpPr>
                <a:spLocks/>
              </p:cNvSpPr>
              <p:nvPr/>
            </p:nvSpPr>
            <p:spPr bwMode="auto">
              <a:xfrm>
                <a:off x="3519" y="28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2" name="Freeform 256"/>
              <p:cNvSpPr>
                <a:spLocks/>
              </p:cNvSpPr>
              <p:nvPr/>
            </p:nvSpPr>
            <p:spPr bwMode="auto">
              <a:xfrm>
                <a:off x="3517" y="28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3" name="Freeform 257"/>
              <p:cNvSpPr>
                <a:spLocks/>
              </p:cNvSpPr>
              <p:nvPr/>
            </p:nvSpPr>
            <p:spPr bwMode="auto">
              <a:xfrm>
                <a:off x="3519" y="28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4" name="Freeform 258"/>
              <p:cNvSpPr>
                <a:spLocks/>
              </p:cNvSpPr>
              <p:nvPr/>
            </p:nvSpPr>
            <p:spPr bwMode="auto">
              <a:xfrm>
                <a:off x="3337" y="2885"/>
                <a:ext cx="214" cy="134"/>
              </a:xfrm>
              <a:custGeom>
                <a:avLst/>
                <a:gdLst>
                  <a:gd name="T0" fmla="*/ 128 w 145"/>
                  <a:gd name="T1" fmla="*/ 11 h 91"/>
                  <a:gd name="T2" fmla="*/ 123 w 145"/>
                  <a:gd name="T3" fmla="*/ 7 h 91"/>
                  <a:gd name="T4" fmla="*/ 123 w 145"/>
                  <a:gd name="T5" fmla="*/ 6 h 91"/>
                  <a:gd name="T6" fmla="*/ 123 w 145"/>
                  <a:gd name="T7" fmla="*/ 7 h 91"/>
                  <a:gd name="T8" fmla="*/ 101 w 145"/>
                  <a:gd name="T9" fmla="*/ 0 h 91"/>
                  <a:gd name="T10" fmla="*/ 91 w 145"/>
                  <a:gd name="T11" fmla="*/ 9 h 91"/>
                  <a:gd name="T12" fmla="*/ 82 w 145"/>
                  <a:gd name="T13" fmla="*/ 16 h 91"/>
                  <a:gd name="T14" fmla="*/ 62 w 145"/>
                  <a:gd name="T15" fmla="*/ 16 h 91"/>
                  <a:gd name="T16" fmla="*/ 53 w 145"/>
                  <a:gd name="T17" fmla="*/ 9 h 91"/>
                  <a:gd name="T18" fmla="*/ 43 w 145"/>
                  <a:gd name="T19" fmla="*/ 0 h 91"/>
                  <a:gd name="T20" fmla="*/ 22 w 145"/>
                  <a:gd name="T21" fmla="*/ 7 h 91"/>
                  <a:gd name="T22" fmla="*/ 17 w 145"/>
                  <a:gd name="T23" fmla="*/ 11 h 91"/>
                  <a:gd name="T24" fmla="*/ 0 w 145"/>
                  <a:gd name="T25" fmla="*/ 69 h 91"/>
                  <a:gd name="T26" fmla="*/ 16 w 145"/>
                  <a:gd name="T27" fmla="*/ 91 h 91"/>
                  <a:gd name="T28" fmla="*/ 38 w 145"/>
                  <a:gd name="T29" fmla="*/ 71 h 91"/>
                  <a:gd name="T30" fmla="*/ 49 w 145"/>
                  <a:gd name="T31" fmla="*/ 66 h 91"/>
                  <a:gd name="T32" fmla="*/ 72 w 145"/>
                  <a:gd name="T33" fmla="*/ 66 h 91"/>
                  <a:gd name="T34" fmla="*/ 96 w 145"/>
                  <a:gd name="T35" fmla="*/ 66 h 91"/>
                  <a:gd name="T36" fmla="*/ 107 w 145"/>
                  <a:gd name="T37" fmla="*/ 71 h 91"/>
                  <a:gd name="T38" fmla="*/ 129 w 145"/>
                  <a:gd name="T39" fmla="*/ 91 h 91"/>
                  <a:gd name="T40" fmla="*/ 145 w 145"/>
                  <a:gd name="T41" fmla="*/ 69 h 91"/>
                  <a:gd name="T42" fmla="*/ 128 w 145"/>
                  <a:gd name="T43" fmla="*/ 1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91">
                    <a:moveTo>
                      <a:pt x="128" y="11"/>
                    </a:moveTo>
                    <a:cubicBezTo>
                      <a:pt x="126" y="7"/>
                      <a:pt x="123" y="7"/>
                      <a:pt x="123" y="7"/>
                    </a:cubicBezTo>
                    <a:cubicBezTo>
                      <a:pt x="123" y="7"/>
                      <a:pt x="123" y="7"/>
                      <a:pt x="123" y="6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18" y="4"/>
                      <a:pt x="106" y="0"/>
                      <a:pt x="101" y="0"/>
                    </a:cubicBezTo>
                    <a:cubicBezTo>
                      <a:pt x="97" y="0"/>
                      <a:pt x="95" y="5"/>
                      <a:pt x="91" y="9"/>
                    </a:cubicBezTo>
                    <a:cubicBezTo>
                      <a:pt x="87" y="15"/>
                      <a:pt x="85" y="16"/>
                      <a:pt x="82" y="16"/>
                    </a:cubicBezTo>
                    <a:cubicBezTo>
                      <a:pt x="80" y="16"/>
                      <a:pt x="65" y="16"/>
                      <a:pt x="62" y="16"/>
                    </a:cubicBezTo>
                    <a:cubicBezTo>
                      <a:pt x="59" y="16"/>
                      <a:pt x="58" y="15"/>
                      <a:pt x="53" y="9"/>
                    </a:cubicBezTo>
                    <a:cubicBezTo>
                      <a:pt x="50" y="5"/>
                      <a:pt x="48" y="0"/>
                      <a:pt x="43" y="0"/>
                    </a:cubicBezTo>
                    <a:cubicBezTo>
                      <a:pt x="38" y="0"/>
                      <a:pt x="26" y="4"/>
                      <a:pt x="22" y="7"/>
                    </a:cubicBezTo>
                    <a:cubicBezTo>
                      <a:pt x="22" y="7"/>
                      <a:pt x="19" y="7"/>
                      <a:pt x="17" y="11"/>
                    </a:cubicBezTo>
                    <a:cubicBezTo>
                      <a:pt x="16" y="15"/>
                      <a:pt x="0" y="54"/>
                      <a:pt x="0" y="69"/>
                    </a:cubicBezTo>
                    <a:cubicBezTo>
                      <a:pt x="0" y="89"/>
                      <a:pt x="15" y="91"/>
                      <a:pt x="16" y="91"/>
                    </a:cubicBezTo>
                    <a:cubicBezTo>
                      <a:pt x="18" y="91"/>
                      <a:pt x="33" y="76"/>
                      <a:pt x="38" y="71"/>
                    </a:cubicBezTo>
                    <a:cubicBezTo>
                      <a:pt x="42" y="66"/>
                      <a:pt x="46" y="66"/>
                      <a:pt x="49" y="66"/>
                    </a:cubicBezTo>
                    <a:cubicBezTo>
                      <a:pt x="52" y="66"/>
                      <a:pt x="57" y="66"/>
                      <a:pt x="72" y="66"/>
                    </a:cubicBezTo>
                    <a:cubicBezTo>
                      <a:pt x="88" y="66"/>
                      <a:pt x="93" y="66"/>
                      <a:pt x="96" y="66"/>
                    </a:cubicBezTo>
                    <a:cubicBezTo>
                      <a:pt x="99" y="66"/>
                      <a:pt x="103" y="66"/>
                      <a:pt x="107" y="71"/>
                    </a:cubicBezTo>
                    <a:cubicBezTo>
                      <a:pt x="112" y="76"/>
                      <a:pt x="127" y="91"/>
                      <a:pt x="129" y="91"/>
                    </a:cubicBezTo>
                    <a:cubicBezTo>
                      <a:pt x="130" y="91"/>
                      <a:pt x="145" y="89"/>
                      <a:pt x="145" y="69"/>
                    </a:cubicBezTo>
                    <a:cubicBezTo>
                      <a:pt x="145" y="54"/>
                      <a:pt x="129" y="15"/>
                      <a:pt x="128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5" name="Freeform 259"/>
              <p:cNvSpPr>
                <a:spLocks/>
              </p:cNvSpPr>
              <p:nvPr/>
            </p:nvSpPr>
            <p:spPr bwMode="auto">
              <a:xfrm>
                <a:off x="3517" y="28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6" name="Freeform 260"/>
              <p:cNvSpPr>
                <a:spLocks/>
              </p:cNvSpPr>
              <p:nvPr/>
            </p:nvSpPr>
            <p:spPr bwMode="auto">
              <a:xfrm>
                <a:off x="3517" y="28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7" name="Rectangle 261"/>
              <p:cNvSpPr>
                <a:spLocks noChangeArrowheads="1"/>
              </p:cNvSpPr>
              <p:nvPr/>
            </p:nvSpPr>
            <p:spPr bwMode="auto">
              <a:xfrm>
                <a:off x="3343" y="2652"/>
                <a:ext cx="29" cy="51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8" name="Rectangle 262"/>
              <p:cNvSpPr>
                <a:spLocks noChangeArrowheads="1"/>
              </p:cNvSpPr>
              <p:nvPr/>
            </p:nvSpPr>
            <p:spPr bwMode="auto">
              <a:xfrm>
                <a:off x="3406" y="2690"/>
                <a:ext cx="53" cy="13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pic>
          <p:nvPicPr>
            <p:cNvPr id="845" name="Picture 84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84036" y="4565870"/>
              <a:ext cx="377742" cy="252400"/>
            </a:xfrm>
            <a:prstGeom prst="rect">
              <a:avLst/>
            </a:prstGeom>
          </p:spPr>
        </p:pic>
      </p:grpSp>
      <p:sp>
        <p:nvSpPr>
          <p:cNvPr id="848" name="Freeform 239"/>
          <p:cNvSpPr>
            <a:spLocks/>
          </p:cNvSpPr>
          <p:nvPr/>
        </p:nvSpPr>
        <p:spPr bwMode="auto">
          <a:xfrm>
            <a:off x="5607050" y="4738687"/>
            <a:ext cx="300038" cy="193675"/>
          </a:xfrm>
          <a:custGeom>
            <a:avLst/>
            <a:gdLst>
              <a:gd name="T0" fmla="*/ 0 w 189"/>
              <a:gd name="T1" fmla="*/ 122 h 122"/>
              <a:gd name="T2" fmla="*/ 68 w 189"/>
              <a:gd name="T3" fmla="*/ 0 h 122"/>
              <a:gd name="T4" fmla="*/ 189 w 189"/>
              <a:gd name="T5" fmla="*/ 0 h 122"/>
              <a:gd name="T6" fmla="*/ 189 w 189"/>
              <a:gd name="T7" fmla="*/ 122 h 122"/>
              <a:gd name="T8" fmla="*/ 0 w 189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" h="122">
                <a:moveTo>
                  <a:pt x="0" y="122"/>
                </a:moveTo>
                <a:lnTo>
                  <a:pt x="68" y="0"/>
                </a:lnTo>
                <a:lnTo>
                  <a:pt x="189" y="0"/>
                </a:lnTo>
                <a:lnTo>
                  <a:pt x="189" y="122"/>
                </a:lnTo>
                <a:lnTo>
                  <a:pt x="0" y="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50" name="Freeform 242"/>
          <p:cNvSpPr>
            <a:spLocks/>
          </p:cNvSpPr>
          <p:nvPr/>
        </p:nvSpPr>
        <p:spPr bwMode="auto">
          <a:xfrm>
            <a:off x="4765674" y="4745037"/>
            <a:ext cx="555625" cy="192087"/>
          </a:xfrm>
          <a:custGeom>
            <a:avLst/>
            <a:gdLst>
              <a:gd name="T0" fmla="*/ 350 w 350"/>
              <a:gd name="T1" fmla="*/ 121 h 121"/>
              <a:gd name="T2" fmla="*/ 279 w 350"/>
              <a:gd name="T3" fmla="*/ 0 h 121"/>
              <a:gd name="T4" fmla="*/ 0 w 350"/>
              <a:gd name="T5" fmla="*/ 0 h 121"/>
              <a:gd name="T6" fmla="*/ 0 w 350"/>
              <a:gd name="T7" fmla="*/ 121 h 121"/>
              <a:gd name="T8" fmla="*/ 350 w 350"/>
              <a:gd name="T9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0" h="121">
                <a:moveTo>
                  <a:pt x="350" y="121"/>
                </a:moveTo>
                <a:lnTo>
                  <a:pt x="279" y="0"/>
                </a:lnTo>
                <a:lnTo>
                  <a:pt x="0" y="0"/>
                </a:lnTo>
                <a:lnTo>
                  <a:pt x="0" y="121"/>
                </a:lnTo>
                <a:lnTo>
                  <a:pt x="350" y="1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234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¿QUÉ VAMOS A </a:t>
            </a:r>
            <a:r>
              <a:rPr lang="es-ES" dirty="0" smtClean="0">
                <a:solidFill>
                  <a:schemeClr val="accent1"/>
                </a:solidFill>
              </a:rPr>
              <a:t>VER?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774849" y="960214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Un </a:t>
            </a:r>
            <a:r>
              <a:rPr lang="en-US" sz="1800" dirty="0" err="1" smtClean="0"/>
              <a:t>vistazo</a:t>
            </a:r>
            <a:r>
              <a:rPr lang="en-US" sz="1800" dirty="0" smtClean="0"/>
              <a:t> a la agenda</a:t>
            </a:r>
            <a:endParaRPr lang="en-US" sz="1800" dirty="0"/>
          </a:p>
        </p:txBody>
      </p:sp>
      <p:sp>
        <p:nvSpPr>
          <p:cNvPr id="4" name="Text Placeholder 34"/>
          <p:cNvSpPr>
            <a:spLocks noGrp="1"/>
          </p:cNvSpPr>
          <p:nvPr>
            <p:ph type="body" sz="quarter" idx="4294967295"/>
          </p:nvPr>
        </p:nvSpPr>
        <p:spPr>
          <a:xfrm>
            <a:off x="1998985" y="2105595"/>
            <a:ext cx="2725415" cy="12192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Un </a:t>
            </a:r>
            <a:r>
              <a:rPr lang="en-US" sz="1400" dirty="0" err="1" smtClean="0"/>
              <a:t>vistazo</a:t>
            </a:r>
            <a:r>
              <a:rPr lang="en-US" sz="1400" dirty="0" smtClean="0"/>
              <a:t> </a:t>
            </a:r>
            <a:r>
              <a:rPr lang="en-US" sz="1400" dirty="0" err="1" smtClean="0"/>
              <a:t>rápido</a:t>
            </a:r>
            <a:r>
              <a:rPr lang="en-US" sz="1400" dirty="0" smtClean="0"/>
              <a:t> a </a:t>
            </a:r>
            <a:r>
              <a:rPr lang="en-US" sz="1400" dirty="0" err="1" smtClean="0"/>
              <a:t>Xamarin.Forms</a:t>
            </a:r>
            <a:r>
              <a:rPr lang="en-US" sz="1400" dirty="0" smtClean="0"/>
              <a:t>. </a:t>
            </a:r>
            <a:r>
              <a:rPr lang="en-US" sz="1400" dirty="0" err="1" smtClean="0"/>
              <a:t>Repasaremos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</a:t>
            </a:r>
            <a:r>
              <a:rPr lang="en-US" sz="1400" dirty="0" err="1" smtClean="0"/>
              <a:t>es</a:t>
            </a:r>
            <a:r>
              <a:rPr lang="en-US" sz="1400" dirty="0" smtClean="0"/>
              <a:t>, </a:t>
            </a:r>
            <a:r>
              <a:rPr lang="en-US" sz="1400" dirty="0" err="1" smtClean="0"/>
              <a:t>que</a:t>
            </a:r>
            <a:r>
              <a:rPr lang="en-US" sz="1400" dirty="0" smtClean="0"/>
              <a:t> </a:t>
            </a:r>
            <a:r>
              <a:rPr lang="en-US" sz="1400" dirty="0" err="1" smtClean="0"/>
              <a:t>beneficios</a:t>
            </a:r>
            <a:r>
              <a:rPr lang="en-US" sz="1400" dirty="0" smtClean="0"/>
              <a:t> </a:t>
            </a:r>
            <a:r>
              <a:rPr lang="en-US" sz="1400" dirty="0" err="1" smtClean="0"/>
              <a:t>aporta</a:t>
            </a:r>
            <a:r>
              <a:rPr lang="en-US" sz="1400" dirty="0" smtClean="0"/>
              <a:t> y en </a:t>
            </a:r>
            <a:r>
              <a:rPr lang="en-US" sz="1400" dirty="0" err="1" smtClean="0"/>
              <a:t>que</a:t>
            </a:r>
            <a:r>
              <a:rPr lang="en-US" sz="1400" dirty="0" smtClean="0"/>
              <a:t> </a:t>
            </a:r>
            <a:r>
              <a:rPr lang="en-US" sz="1400" dirty="0" err="1" smtClean="0"/>
              <a:t>consiste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5" name="Text Placeholder 37"/>
          <p:cNvSpPr>
            <a:spLocks noGrp="1"/>
          </p:cNvSpPr>
          <p:nvPr>
            <p:ph type="body" sz="quarter" idx="4294967295"/>
          </p:nvPr>
        </p:nvSpPr>
        <p:spPr>
          <a:xfrm>
            <a:off x="1905000" y="1712590"/>
            <a:ext cx="2590800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 err="1" smtClean="0"/>
              <a:t>Xamarin.Forms</a:t>
            </a:r>
            <a:endParaRPr lang="en-US" sz="2400" dirty="0"/>
          </a:p>
        </p:txBody>
      </p:sp>
      <p:sp>
        <p:nvSpPr>
          <p:cNvPr id="6" name="Text Placeholder 38"/>
          <p:cNvSpPr>
            <a:spLocks noGrp="1"/>
          </p:cNvSpPr>
          <p:nvPr>
            <p:ph type="body" sz="quarter" idx="4294967295"/>
          </p:nvPr>
        </p:nvSpPr>
        <p:spPr>
          <a:xfrm>
            <a:off x="6324600" y="2248203"/>
            <a:ext cx="2590800" cy="88902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Veremos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utilizer APIs </a:t>
            </a:r>
            <a:r>
              <a:rPr lang="en-US" sz="1400" dirty="0" err="1" smtClean="0"/>
              <a:t>específicas</a:t>
            </a:r>
            <a:r>
              <a:rPr lang="en-US" sz="1400" dirty="0" smtClean="0"/>
              <a:t> de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plataforma</a:t>
            </a:r>
            <a:r>
              <a:rPr lang="en-US" sz="1400" dirty="0" smtClean="0"/>
              <a:t>. </a:t>
            </a:r>
            <a:r>
              <a:rPr lang="en-US" sz="1400" dirty="0" err="1" smtClean="0"/>
              <a:t>Utilizaremos</a:t>
            </a:r>
            <a:r>
              <a:rPr lang="en-US" sz="1400" dirty="0" smtClean="0"/>
              <a:t> el patron MVVM </a:t>
            </a:r>
            <a:r>
              <a:rPr lang="en-US" sz="1400" dirty="0" err="1" smtClean="0"/>
              <a:t>junto</a:t>
            </a:r>
            <a:r>
              <a:rPr lang="en-US" sz="1400" dirty="0" smtClean="0"/>
              <a:t> a DI y </a:t>
            </a:r>
            <a:r>
              <a:rPr lang="en-US" sz="1400" dirty="0" err="1" smtClean="0"/>
              <a:t>Servicios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7" name="Text Placeholder 41"/>
          <p:cNvSpPr>
            <a:spLocks noGrp="1"/>
          </p:cNvSpPr>
          <p:nvPr>
            <p:ph type="body" sz="quarter" idx="4294967295"/>
          </p:nvPr>
        </p:nvSpPr>
        <p:spPr>
          <a:xfrm>
            <a:off x="6316706" y="1606778"/>
            <a:ext cx="2590800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APIs </a:t>
            </a:r>
            <a:r>
              <a:rPr lang="en-US" sz="2400" dirty="0" err="1" smtClean="0"/>
              <a:t>específicas</a:t>
            </a:r>
            <a:r>
              <a:rPr lang="en-US" sz="2400" dirty="0" smtClean="0"/>
              <a:t> de la </a:t>
            </a:r>
            <a:r>
              <a:rPr lang="en-US" sz="2400" dirty="0" err="1" smtClean="0"/>
              <a:t>plataforma</a:t>
            </a:r>
            <a:endParaRPr lang="en-US" sz="2400" dirty="0"/>
          </a:p>
        </p:txBody>
      </p:sp>
      <p:sp>
        <p:nvSpPr>
          <p:cNvPr id="8" name="Text Placeholder 42"/>
          <p:cNvSpPr>
            <a:spLocks noGrp="1"/>
          </p:cNvSpPr>
          <p:nvPr>
            <p:ph type="body" sz="quarter" idx="4294967295"/>
          </p:nvPr>
        </p:nvSpPr>
        <p:spPr>
          <a:xfrm>
            <a:off x="1926977" y="3946822"/>
            <a:ext cx="2590800" cy="9906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nuevos</a:t>
            </a:r>
            <a:r>
              <a:rPr lang="en-US" sz="1400" dirty="0" smtClean="0"/>
              <a:t> </a:t>
            </a:r>
            <a:r>
              <a:rPr lang="en-US" sz="1400" dirty="0" err="1" smtClean="0"/>
              <a:t>controles</a:t>
            </a:r>
            <a:r>
              <a:rPr lang="en-US" sz="1400" dirty="0" smtClean="0"/>
              <a:t>, extender </a:t>
            </a:r>
            <a:r>
              <a:rPr lang="en-US" sz="1400" dirty="0" err="1" smtClean="0"/>
              <a:t>controles</a:t>
            </a:r>
            <a:r>
              <a:rPr lang="en-US" sz="1400" dirty="0" smtClean="0"/>
              <a:t> y </a:t>
            </a:r>
            <a:r>
              <a:rPr lang="en-US" sz="1400" dirty="0" err="1" smtClean="0"/>
              <a:t>páginas</a:t>
            </a:r>
            <a:r>
              <a:rPr lang="en-US" sz="1400" dirty="0" smtClean="0"/>
              <a:t> </a:t>
            </a:r>
            <a:r>
              <a:rPr lang="en-US" sz="1400" dirty="0" err="1" smtClean="0"/>
              <a:t>existentes</a:t>
            </a:r>
            <a:r>
              <a:rPr lang="en-US" sz="1400" dirty="0" smtClean="0"/>
              <a:t> </a:t>
            </a:r>
            <a:r>
              <a:rPr lang="en-US" sz="1400" dirty="0" err="1" smtClean="0"/>
              <a:t>además</a:t>
            </a:r>
            <a:r>
              <a:rPr lang="en-US" sz="1400" dirty="0" smtClean="0"/>
              <a:t> de </a:t>
            </a:r>
            <a:r>
              <a:rPr lang="en-US" sz="1400" dirty="0" err="1" smtClean="0"/>
              <a:t>utilizar</a:t>
            </a:r>
            <a:r>
              <a:rPr lang="en-US" sz="1400" dirty="0" smtClean="0"/>
              <a:t> </a:t>
            </a:r>
            <a:r>
              <a:rPr lang="en-US" sz="1400" dirty="0" err="1" smtClean="0"/>
              <a:t>controles</a:t>
            </a:r>
            <a:r>
              <a:rPr lang="en-US" sz="1400" dirty="0" smtClean="0"/>
              <a:t> </a:t>
            </a:r>
            <a:r>
              <a:rPr lang="en-US" sz="1400" dirty="0" err="1" smtClean="0"/>
              <a:t>nativos</a:t>
            </a:r>
            <a:r>
              <a:rPr lang="en-US" sz="1400" dirty="0" smtClean="0"/>
              <a:t> de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plataforma</a:t>
            </a:r>
            <a:r>
              <a:rPr lang="en-US" sz="1400" dirty="0" smtClean="0"/>
              <a:t>. </a:t>
            </a:r>
            <a:endParaRPr lang="en-US" sz="1400" dirty="0"/>
          </a:p>
        </p:txBody>
      </p:sp>
      <p:sp>
        <p:nvSpPr>
          <p:cNvPr id="9" name="Text Placeholder 43"/>
          <p:cNvSpPr>
            <a:spLocks noGrp="1"/>
          </p:cNvSpPr>
          <p:nvPr>
            <p:ph type="body" sz="quarter" idx="4294967295"/>
          </p:nvPr>
        </p:nvSpPr>
        <p:spPr>
          <a:xfrm>
            <a:off x="1905000" y="3617590"/>
            <a:ext cx="2590800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Custom Renders</a:t>
            </a:r>
            <a:endParaRPr lang="en-US" sz="2400" dirty="0"/>
          </a:p>
        </p:txBody>
      </p:sp>
      <p:sp>
        <p:nvSpPr>
          <p:cNvPr id="10" name="Text Placeholder 44"/>
          <p:cNvSpPr>
            <a:spLocks noGrp="1"/>
          </p:cNvSpPr>
          <p:nvPr>
            <p:ph type="body" sz="quarter" idx="4294967295"/>
          </p:nvPr>
        </p:nvSpPr>
        <p:spPr>
          <a:xfrm>
            <a:off x="6327710" y="4289350"/>
            <a:ext cx="2590800" cy="9361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Preguntas</a:t>
            </a:r>
            <a:r>
              <a:rPr lang="en-US" sz="1400" dirty="0" smtClean="0"/>
              <a:t> </a:t>
            </a:r>
            <a:r>
              <a:rPr lang="en-US" sz="1400" dirty="0" err="1" smtClean="0"/>
              <a:t>traen</a:t>
            </a:r>
            <a:r>
              <a:rPr lang="en-US" sz="1400" dirty="0" smtClean="0"/>
              <a:t> </a:t>
            </a:r>
            <a:r>
              <a:rPr lang="en-US" sz="1400" dirty="0" err="1" smtClean="0"/>
              <a:t>respuestas</a:t>
            </a:r>
            <a:r>
              <a:rPr lang="en-US" sz="1400" dirty="0" smtClean="0"/>
              <a:t> y </a:t>
            </a:r>
            <a:r>
              <a:rPr lang="en-US" sz="1400" dirty="0" err="1" smtClean="0"/>
              <a:t>respuestas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preguntas</a:t>
            </a:r>
            <a:r>
              <a:rPr lang="en-US" sz="1400" dirty="0" smtClean="0"/>
              <a:t>. Al final de la </a:t>
            </a:r>
            <a:r>
              <a:rPr lang="en-US" sz="1400" dirty="0" err="1" smtClean="0"/>
              <a:t>sesión</a:t>
            </a:r>
            <a:r>
              <a:rPr lang="en-US" sz="1400" dirty="0" smtClean="0"/>
              <a:t> </a:t>
            </a:r>
            <a:r>
              <a:rPr lang="en-US" sz="1400" dirty="0" err="1" smtClean="0"/>
              <a:t>tendremos</a:t>
            </a:r>
            <a:r>
              <a:rPr lang="en-US" sz="1400" dirty="0" smtClean="0"/>
              <a:t> </a:t>
            </a:r>
            <a:r>
              <a:rPr lang="en-US" sz="1400" dirty="0" err="1" smtClean="0"/>
              <a:t>unos</a:t>
            </a:r>
            <a:r>
              <a:rPr lang="en-US" sz="1400" dirty="0" smtClean="0"/>
              <a:t> </a:t>
            </a:r>
            <a:r>
              <a:rPr lang="en-US" sz="1400" dirty="0" err="1" smtClean="0"/>
              <a:t>minutos</a:t>
            </a:r>
            <a:r>
              <a:rPr lang="en-US" sz="1400" dirty="0" smtClean="0"/>
              <a:t> para resolver </a:t>
            </a:r>
            <a:r>
              <a:rPr lang="en-US" sz="1400" dirty="0" err="1" smtClean="0"/>
              <a:t>todas</a:t>
            </a:r>
            <a:r>
              <a:rPr lang="en-US" sz="1400" dirty="0" smtClean="0"/>
              <a:t> </a:t>
            </a:r>
            <a:r>
              <a:rPr lang="en-US" sz="1400" dirty="0" err="1" smtClean="0"/>
              <a:t>las</a:t>
            </a:r>
            <a:r>
              <a:rPr lang="en-US" sz="1400" dirty="0" smtClean="0"/>
              <a:t> </a:t>
            </a:r>
            <a:r>
              <a:rPr lang="en-US" sz="1400" dirty="0" err="1" smtClean="0"/>
              <a:t>dudas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</a:t>
            </a:r>
            <a:r>
              <a:rPr lang="en-US" sz="1400" dirty="0" err="1" smtClean="0"/>
              <a:t>han</a:t>
            </a:r>
            <a:r>
              <a:rPr lang="en-US" sz="1400" dirty="0" smtClean="0"/>
              <a:t> </a:t>
            </a:r>
            <a:r>
              <a:rPr lang="en-US" sz="1400" dirty="0" err="1" smtClean="0"/>
              <a:t>surgido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11" name="Text Placeholder 45"/>
          <p:cNvSpPr>
            <a:spLocks noGrp="1"/>
          </p:cNvSpPr>
          <p:nvPr>
            <p:ph type="body" sz="quarter" idx="4294967295"/>
          </p:nvPr>
        </p:nvSpPr>
        <p:spPr>
          <a:xfrm>
            <a:off x="6324600" y="3617590"/>
            <a:ext cx="2590800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 err="1" smtClean="0"/>
              <a:t>Preguntas</a:t>
            </a:r>
            <a:r>
              <a:rPr lang="en-US" sz="2400" dirty="0" smtClean="0"/>
              <a:t> y </a:t>
            </a:r>
            <a:r>
              <a:rPr lang="en-US" sz="2400" dirty="0" err="1" smtClean="0"/>
              <a:t>Respuestas</a:t>
            </a:r>
            <a:endParaRPr lang="en-US" sz="2400" dirty="0"/>
          </a:p>
        </p:txBody>
      </p:sp>
      <p:pic>
        <p:nvPicPr>
          <p:cNvPr id="12" name="Picture Placeholder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60190"/>
            <a:ext cx="1295400" cy="1295400"/>
          </a:xfrm>
          <a:prstGeom prst="rect">
            <a:avLst/>
          </a:prstGeom>
        </p:spPr>
      </p:pic>
      <p:pic>
        <p:nvPicPr>
          <p:cNvPr id="13" name="Picture Placeholder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465190"/>
            <a:ext cx="1295400" cy="1295400"/>
          </a:xfrm>
          <a:prstGeom prst="ellipse">
            <a:avLst/>
          </a:prstGeom>
        </p:spPr>
      </p:pic>
      <p:pic>
        <p:nvPicPr>
          <p:cNvPr id="14" name="Picture Placeholder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465190"/>
            <a:ext cx="1295400" cy="1295400"/>
          </a:xfrm>
          <a:prstGeom prst="ellipse">
            <a:avLst/>
          </a:prstGeom>
        </p:spPr>
      </p:pic>
      <p:pic>
        <p:nvPicPr>
          <p:cNvPr id="15" name="Picture Placeholder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560190"/>
            <a:ext cx="1295400" cy="1295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93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 txBox="1">
            <a:spLocks/>
          </p:cNvSpPr>
          <p:nvPr/>
        </p:nvSpPr>
        <p:spPr>
          <a:xfrm>
            <a:off x="521026" y="1566666"/>
            <a:ext cx="8212666" cy="301071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Extender</a:t>
            </a:r>
            <a:r>
              <a:rPr lang="en-US" b="1" dirty="0" smtClean="0"/>
              <a:t> </a:t>
            </a:r>
            <a:r>
              <a:rPr lang="en-US" b="1" dirty="0" err="1" smtClean="0"/>
              <a:t>Xamarin.Forms</a:t>
            </a:r>
            <a:r>
              <a:rPr lang="en-US" b="1" dirty="0" smtClean="0"/>
              <a:t> </a:t>
            </a:r>
            <a:r>
              <a:rPr lang="en-US" b="1" dirty="0" err="1" smtClean="0"/>
              <a:t>nos</a:t>
            </a:r>
            <a:r>
              <a:rPr lang="en-US" b="1" dirty="0" smtClean="0"/>
              <a:t> </a:t>
            </a:r>
            <a:r>
              <a:rPr lang="en-US" b="1" dirty="0" err="1" smtClean="0"/>
              <a:t>permitirá</a:t>
            </a:r>
            <a:r>
              <a:rPr lang="en-US" b="1" dirty="0" smtClean="0"/>
              <a:t> </a:t>
            </a:r>
            <a:r>
              <a:rPr lang="en-US" b="1" dirty="0" err="1" smtClean="0"/>
              <a:t>añadir</a:t>
            </a:r>
            <a:r>
              <a:rPr lang="en-US" b="1" dirty="0" smtClean="0"/>
              <a:t> </a:t>
            </a:r>
            <a:r>
              <a:rPr lang="en-US" b="1" dirty="0" err="1" smtClean="0"/>
              <a:t>funcionalidad</a:t>
            </a:r>
            <a:r>
              <a:rPr lang="en-US" b="1" dirty="0" smtClean="0"/>
              <a:t>, </a:t>
            </a:r>
            <a:r>
              <a:rPr lang="en-US" b="1" dirty="0" err="1" smtClean="0"/>
              <a:t>controles</a:t>
            </a:r>
            <a:r>
              <a:rPr lang="en-US" b="1" dirty="0" smtClean="0"/>
              <a:t> y </a:t>
            </a:r>
            <a:r>
              <a:rPr lang="en-US" b="1" dirty="0" err="1" smtClean="0"/>
              <a:t>páginas</a:t>
            </a:r>
            <a:r>
              <a:rPr lang="en-US" b="1" dirty="0" smtClean="0"/>
              <a:t> </a:t>
            </a:r>
            <a:r>
              <a:rPr lang="en-US" b="1" dirty="0" err="1" smtClean="0"/>
              <a:t>específicas</a:t>
            </a:r>
            <a:r>
              <a:rPr lang="en-US" b="1" dirty="0" smtClean="0"/>
              <a:t> para </a:t>
            </a:r>
            <a:r>
              <a:rPr lang="en-US" b="1" dirty="0" err="1" smtClean="0"/>
              <a:t>cada</a:t>
            </a:r>
            <a:r>
              <a:rPr lang="en-US" b="1" dirty="0" smtClean="0"/>
              <a:t> </a:t>
            </a:r>
            <a:r>
              <a:rPr lang="en-US" b="1" dirty="0" err="1" smtClean="0"/>
              <a:t>plataforma</a:t>
            </a:r>
            <a:r>
              <a:rPr lang="en-US" b="1" dirty="0" smtClean="0"/>
              <a:t> </a:t>
            </a:r>
            <a:r>
              <a:rPr lang="en-US" b="1" dirty="0" err="1" smtClean="0"/>
              <a:t>logrando</a:t>
            </a:r>
            <a:r>
              <a:rPr lang="en-US" b="1" dirty="0" smtClean="0"/>
              <a:t> </a:t>
            </a:r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nuestras</a:t>
            </a:r>
            <a:r>
              <a:rPr lang="en-US" b="1" dirty="0" smtClean="0"/>
              <a:t> Apps se </a:t>
            </a:r>
            <a:r>
              <a:rPr lang="en-US" b="1" dirty="0" err="1" smtClean="0"/>
              <a:t>adapten</a:t>
            </a:r>
            <a:r>
              <a:rPr lang="en-US" b="1" dirty="0" smtClean="0"/>
              <a:t> a la </a:t>
            </a:r>
            <a:r>
              <a:rPr lang="en-US" b="1" dirty="0" err="1" smtClean="0"/>
              <a:t>perfección</a:t>
            </a:r>
            <a:r>
              <a:rPr lang="en-US" b="1" dirty="0" smtClean="0"/>
              <a:t> a </a:t>
            </a:r>
            <a:r>
              <a:rPr lang="en-US" b="1" dirty="0" err="1" smtClean="0"/>
              <a:t>las</a:t>
            </a:r>
            <a:r>
              <a:rPr lang="en-US" b="1" dirty="0" smtClean="0"/>
              <a:t> </a:t>
            </a:r>
            <a:r>
              <a:rPr lang="en-US" b="1" dirty="0" err="1" smtClean="0"/>
              <a:t>guías</a:t>
            </a:r>
            <a:r>
              <a:rPr lang="en-US" b="1" dirty="0" smtClean="0"/>
              <a:t> de </a:t>
            </a:r>
            <a:r>
              <a:rPr lang="en-US" b="1" dirty="0" err="1" smtClean="0"/>
              <a:t>estilo</a:t>
            </a:r>
            <a:r>
              <a:rPr lang="en-US" b="1" dirty="0" smtClean="0"/>
              <a:t> de </a:t>
            </a:r>
            <a:r>
              <a:rPr lang="en-US" b="1" dirty="0" err="1" smtClean="0"/>
              <a:t>cada</a:t>
            </a:r>
            <a:r>
              <a:rPr lang="en-US" b="1" dirty="0" smtClean="0"/>
              <a:t> </a:t>
            </a:r>
            <a:r>
              <a:rPr lang="en-US" b="1" dirty="0" err="1" smtClean="0"/>
              <a:t>plataforma</a:t>
            </a:r>
            <a:r>
              <a:rPr lang="en-US" b="1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4068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DESARROLLO CON </a:t>
            </a:r>
            <a:r>
              <a:rPr lang="es-ES" dirty="0" smtClean="0">
                <a:solidFill>
                  <a:schemeClr val="accent1"/>
                </a:solidFill>
              </a:rPr>
              <a:t>XAMARIN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64276" y="883716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El </a:t>
            </a:r>
            <a:r>
              <a:rPr lang="en-US" sz="1400" dirty="0" err="1" smtClean="0"/>
              <a:t>enfoque</a:t>
            </a:r>
            <a:r>
              <a:rPr lang="en-US" sz="1400" dirty="0" smtClean="0"/>
              <a:t> </a:t>
            </a:r>
            <a:r>
              <a:rPr lang="en-US" sz="1400" dirty="0" err="1" smtClean="0"/>
              <a:t>tradicional</a:t>
            </a:r>
            <a:endParaRPr lang="en-US" sz="1400" dirty="0"/>
          </a:p>
        </p:txBody>
      </p:sp>
      <p:pic>
        <p:nvPicPr>
          <p:cNvPr id="4" name="Picture 9" descr="uniq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2193544"/>
            <a:ext cx="3999463" cy="2664296"/>
          </a:xfrm>
          <a:prstGeom prst="rect">
            <a:avLst/>
          </a:prstGeom>
        </p:spPr>
      </p:pic>
      <p:sp>
        <p:nvSpPr>
          <p:cNvPr id="5" name="TextBox 26"/>
          <p:cNvSpPr txBox="1">
            <a:spLocks noChangeArrowheads="1"/>
          </p:cNvSpPr>
          <p:nvPr/>
        </p:nvSpPr>
        <p:spPr bwMode="auto">
          <a:xfrm>
            <a:off x="4953000" y="1716221"/>
            <a:ext cx="3996462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 UI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</a:t>
            </a:r>
            <a:r>
              <a:rPr lang="es-E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í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fica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285750" indent="-2857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lógica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Aplicación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C# y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mediante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el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uso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PCLs o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proyectos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Shared.</a:t>
            </a:r>
          </a:p>
          <a:p>
            <a:pPr marL="285750" indent="-2857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70%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aprox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código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788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XAMARIN y </a:t>
            </a:r>
            <a:r>
              <a:rPr lang="es-ES" dirty="0" smtClean="0">
                <a:solidFill>
                  <a:schemeClr val="accent1"/>
                </a:solidFill>
              </a:rPr>
              <a:t>XAMARIN.FORMS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628449" y="956998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Comparativa</a:t>
            </a:r>
            <a:endParaRPr lang="en-US" sz="1400" dirty="0"/>
          </a:p>
        </p:txBody>
      </p:sp>
      <p:pic>
        <p:nvPicPr>
          <p:cNvPr id="4" name="Picture 9" descr="uniq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703050"/>
            <a:ext cx="3999463" cy="2664296"/>
          </a:xfrm>
          <a:prstGeom prst="rect">
            <a:avLst/>
          </a:prstGeom>
        </p:spPr>
      </p:pic>
      <p:sp>
        <p:nvSpPr>
          <p:cNvPr id="5" name="TextBox 26"/>
          <p:cNvSpPr txBox="1">
            <a:spLocks noChangeArrowheads="1"/>
          </p:cNvSpPr>
          <p:nvPr/>
        </p:nvSpPr>
        <p:spPr bwMode="auto">
          <a:xfrm>
            <a:off x="4721560" y="1985094"/>
            <a:ext cx="3996462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Con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sz="1600" dirty="0">
                <a:solidFill>
                  <a:srgbClr val="595959"/>
                </a:solidFill>
                <a:latin typeface="Helvetica Light"/>
                <a:cs typeface="Helvetica Light"/>
              </a:rPr>
              <a:t>: </a:t>
            </a:r>
            <a:endParaRPr lang="en-US" sz="16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Se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comparte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,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compartidos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TextBox 31"/>
          <p:cNvSpPr txBox="1">
            <a:spLocks noChangeArrowheads="1"/>
          </p:cNvSpPr>
          <p:nvPr/>
        </p:nvSpPr>
        <p:spPr bwMode="auto">
          <a:xfrm>
            <a:off x="304801" y="2140912"/>
            <a:ext cx="3996462" cy="41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El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enfoque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tradicional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7" name="Picture 10" descr="uniq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7659" y="2703050"/>
            <a:ext cx="3999463" cy="2664296"/>
          </a:xfrm>
          <a:prstGeom prst="rect">
            <a:avLst/>
          </a:prstGeom>
        </p:spPr>
      </p:pic>
      <p:sp>
        <p:nvSpPr>
          <p:cNvPr id="8" name="Rectangle 13"/>
          <p:cNvSpPr/>
          <p:nvPr/>
        </p:nvSpPr>
        <p:spPr>
          <a:xfrm>
            <a:off x="4739159" y="3160250"/>
            <a:ext cx="3996462" cy="678569"/>
          </a:xfrm>
          <a:prstGeom prst="rect">
            <a:avLst/>
          </a:prstGeom>
          <a:solidFill>
            <a:srgbClr val="216B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Helvetica Light"/>
                <a:cs typeface="Helvetica Light"/>
              </a:rPr>
              <a:t>Shared UI Code</a:t>
            </a:r>
            <a:endParaRPr lang="en-US" sz="20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644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XAMARIN.</a:t>
            </a:r>
            <a:r>
              <a:rPr lang="es-ES" dirty="0" smtClean="0">
                <a:solidFill>
                  <a:schemeClr val="accent1"/>
                </a:solidFill>
              </a:rPr>
              <a:t>FORMS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904973"/>
            <a:ext cx="8089573" cy="35553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¿</a:t>
            </a:r>
            <a:r>
              <a:rPr lang="en-US" sz="1400" dirty="0" err="1" smtClean="0"/>
              <a:t>Qué</a:t>
            </a:r>
            <a:r>
              <a:rPr lang="en-US" sz="1400" dirty="0" smtClean="0"/>
              <a:t> </a:t>
            </a:r>
            <a:r>
              <a:rPr lang="en-US" sz="1400" dirty="0" err="1" smtClean="0"/>
              <a:t>aporta</a:t>
            </a:r>
            <a:r>
              <a:rPr lang="en-US" sz="1400" dirty="0" smtClean="0"/>
              <a:t>?</a:t>
            </a:r>
            <a:endParaRPr lang="en-US" sz="1400" dirty="0"/>
          </a:p>
        </p:txBody>
      </p:sp>
      <p:pic>
        <p:nvPicPr>
          <p:cNvPr id="4" name="Picture 7" descr="uniq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698" y="1614542"/>
            <a:ext cx="4147275" cy="2762763"/>
          </a:xfrm>
          <a:prstGeom prst="rect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348137" y="1582077"/>
            <a:ext cx="410445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facilmente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con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rapidez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interfaces de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usuario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nativas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compartidas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Los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son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mapeados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behaviors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propios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mezclar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APIs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nativas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13"/>
          <p:cNvSpPr/>
          <p:nvPr/>
        </p:nvSpPr>
        <p:spPr>
          <a:xfrm>
            <a:off x="4475698" y="2055899"/>
            <a:ext cx="4147275" cy="754769"/>
          </a:xfrm>
          <a:prstGeom prst="rect">
            <a:avLst/>
          </a:prstGeom>
          <a:solidFill>
            <a:srgbClr val="216B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Helvetica Light"/>
                <a:cs typeface="Helvetica Light"/>
              </a:rPr>
              <a:t>Shared UI Code</a:t>
            </a:r>
            <a:endParaRPr lang="en-US" sz="20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739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RAZONES PARA EXTENDER </a:t>
            </a:r>
            <a:r>
              <a:rPr lang="es-ES" dirty="0" smtClean="0">
                <a:solidFill>
                  <a:schemeClr val="accent1"/>
                </a:solidFill>
              </a:rPr>
              <a:t>XAMARIN.FORMS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Motivos</a:t>
            </a:r>
            <a:endParaRPr lang="en-US" sz="1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635" y="1232700"/>
            <a:ext cx="4640965" cy="3200666"/>
          </a:xfrm>
          <a:prstGeom prst="rect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521027" y="1335275"/>
            <a:ext cx="351757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Modificar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aspectos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UI.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Aprovechar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fondo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capacidades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ofrece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Cubrir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ciertas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necesidades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o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páginas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01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WHITE TEMPLATE">
  <a:themeElements>
    <a:clrScheme name="MSVID White and Purple">
      <a:dk1>
        <a:srgbClr val="505050"/>
      </a:dk1>
      <a:lt1>
        <a:srgbClr val="FFFFFF"/>
      </a:lt1>
      <a:dk2>
        <a:srgbClr val="5C2D91"/>
      </a:dk2>
      <a:lt2>
        <a:srgbClr val="E7DCF4"/>
      </a:lt2>
      <a:accent1>
        <a:srgbClr val="5C2D91"/>
      </a:accent1>
      <a:accent2>
        <a:srgbClr val="B4009E"/>
      </a:accent2>
      <a:accent3>
        <a:srgbClr val="32145A"/>
      </a:accent3>
      <a:accent4>
        <a:srgbClr val="0078D7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4-3_Consumer_PURPLE_1.potx" id="{E62A5150-E549-4FE3-89E2-12FFC8F94DEE}" vid="{193DA659-3BEE-4008-8F83-3F58B97CD174}"/>
    </a:ext>
  </a:extLst>
</a:theme>
</file>

<file path=ppt/theme/theme2.xml><?xml version="1.0" encoding="utf-8"?>
<a:theme xmlns:a="http://schemas.openxmlformats.org/drawingml/2006/main" name="COLOR TEMPLATE">
  <a:themeElements>
    <a:clrScheme name="MSVID Purple">
      <a:dk1>
        <a:srgbClr val="505050"/>
      </a:dk1>
      <a:lt1>
        <a:srgbClr val="FFFFFF"/>
      </a:lt1>
      <a:dk2>
        <a:srgbClr val="5C2D91"/>
      </a:dk2>
      <a:lt2>
        <a:srgbClr val="E7DCF4"/>
      </a:lt2>
      <a:accent1>
        <a:srgbClr val="32145A"/>
      </a:accent1>
      <a:accent2>
        <a:srgbClr val="B4009E"/>
      </a:accent2>
      <a:accent3>
        <a:srgbClr val="107C10"/>
      </a:accent3>
      <a:accent4>
        <a:srgbClr val="0078D7"/>
      </a:accent4>
      <a:accent5>
        <a:srgbClr val="008272"/>
      </a:accent5>
      <a:accent6>
        <a:srgbClr val="D83B01"/>
      </a:accent6>
      <a:hlink>
        <a:srgbClr val="E7DCF4"/>
      </a:hlink>
      <a:folHlink>
        <a:srgbClr val="E7DCF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4-3_Consumer_PURPLE_1.potx" id="{E62A5150-E549-4FE3-89E2-12FFC8F94DEE}" vid="{B82E80F8-F240-4C28-9BBB-160C5368C45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Brand_template_4-3_Consumer_PURPLE_1</Template>
  <TotalTime>325</TotalTime>
  <Words>2300</Words>
  <Application>Microsoft Office PowerPoint</Application>
  <PresentationFormat>Personalizado</PresentationFormat>
  <Paragraphs>375</Paragraphs>
  <Slides>36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36</vt:i4>
      </vt:variant>
    </vt:vector>
  </HeadingPairs>
  <TitlesOfParts>
    <vt:vector size="47" baseType="lpstr">
      <vt:lpstr>ＭＳ Ｐゴシック</vt:lpstr>
      <vt:lpstr>Aller</vt:lpstr>
      <vt:lpstr>Arial</vt:lpstr>
      <vt:lpstr>Consolas</vt:lpstr>
      <vt:lpstr>Helvetica Light</vt:lpstr>
      <vt:lpstr>Myriad Pro Light</vt:lpstr>
      <vt:lpstr>Segoe UI</vt:lpstr>
      <vt:lpstr>Segoe UI Light</vt:lpstr>
      <vt:lpstr>Wingdings</vt:lpstr>
      <vt:lpstr>WHITE TEMPLATE</vt:lpstr>
      <vt:lpstr>COLOR TEMPLATE</vt:lpstr>
      <vt:lpstr>.NET Conference 2015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Creando servicios específicos por plataforma</vt:lpstr>
      <vt:lpstr>Presentación de PowerPoint</vt:lpstr>
      <vt:lpstr>Presentación de PowerPoint</vt:lpstr>
      <vt:lpstr>Presentación de PowerPoint</vt:lpstr>
      <vt:lpstr>Creando extensiones de marcado XAML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Creando nuevos controles y páginas!</vt:lpstr>
      <vt:lpstr>Presentación de PowerPoint</vt:lpstr>
      <vt:lpstr>Presentación de PowerPoint</vt:lpstr>
      <vt:lpstr>Presentación de PowerPoint</vt:lpstr>
      <vt:lpstr>Presentación de PowerPoint</vt:lpstr>
      <vt:lpstr>¡¡¡Si te ha gustado no olvides rellenar la encuesta!!! Thanks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subject>&lt;Speech title here&gt;</dc:subject>
  <dc:creator>Carlos Luengo Vera (Plain Concepts Sl)</dc:creator>
  <cp:keywords>MSVID, Brand Guidelines, Branding, Visual Identity, grid</cp:keywords>
  <dc:description>Template: Maryfj_x000d_
Formatting: _x000d_
Audience Type:</dc:description>
  <cp:lastModifiedBy>Javier Suárez Ruiz</cp:lastModifiedBy>
  <cp:revision>39</cp:revision>
  <dcterms:created xsi:type="dcterms:W3CDTF">2015-02-12T17:35:44Z</dcterms:created>
  <dcterms:modified xsi:type="dcterms:W3CDTF">2015-02-24T17:20:46Z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